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71"/>
  </p:notesMasterIdLst>
  <p:handoutMasterIdLst>
    <p:handoutMasterId r:id="rId72"/>
  </p:handoutMasterIdLst>
  <p:sldIdLst>
    <p:sldId id="446" r:id="rId5"/>
    <p:sldId id="524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631" r:id="rId16"/>
    <p:sldId id="635" r:id="rId17"/>
    <p:sldId id="636" r:id="rId18"/>
    <p:sldId id="637" r:id="rId19"/>
    <p:sldId id="638" r:id="rId20"/>
    <p:sldId id="639" r:id="rId21"/>
    <p:sldId id="640" r:id="rId22"/>
    <p:sldId id="641" r:id="rId23"/>
    <p:sldId id="642" r:id="rId24"/>
    <p:sldId id="649" r:id="rId25"/>
    <p:sldId id="650" r:id="rId26"/>
    <p:sldId id="651" r:id="rId27"/>
    <p:sldId id="652" r:id="rId28"/>
    <p:sldId id="653" r:id="rId29"/>
    <p:sldId id="659" r:id="rId30"/>
    <p:sldId id="660" r:id="rId31"/>
    <p:sldId id="661" r:id="rId32"/>
    <p:sldId id="662" r:id="rId33"/>
    <p:sldId id="455" r:id="rId34"/>
    <p:sldId id="454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79" r:id="rId48"/>
    <p:sldId id="572" r:id="rId49"/>
    <p:sldId id="573" r:id="rId50"/>
    <p:sldId id="574" r:id="rId51"/>
    <p:sldId id="575" r:id="rId52"/>
    <p:sldId id="576" r:id="rId53"/>
    <p:sldId id="580" r:id="rId54"/>
    <p:sldId id="525" r:id="rId55"/>
    <p:sldId id="585" r:id="rId56"/>
    <p:sldId id="586" r:id="rId57"/>
    <p:sldId id="587" r:id="rId58"/>
    <p:sldId id="588" r:id="rId59"/>
    <p:sldId id="589" r:id="rId60"/>
    <p:sldId id="590" r:id="rId61"/>
    <p:sldId id="591" r:id="rId62"/>
    <p:sldId id="592" r:id="rId63"/>
    <p:sldId id="594" r:id="rId64"/>
    <p:sldId id="593" r:id="rId65"/>
    <p:sldId id="596" r:id="rId66"/>
    <p:sldId id="598" r:id="rId67"/>
    <p:sldId id="599" r:id="rId68"/>
    <p:sldId id="600" r:id="rId69"/>
    <p:sldId id="520" r:id="rId70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4074" y="3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24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=""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=""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C975F0-1EDC-4FB4-AFA2-21C19461F5E4}" type="datetime1">
              <a:rPr lang="pl-PL" smtClean="0"/>
              <a:t>2023-04-25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=""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=""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004FE7-BA7C-4FF4-9756-C6A1F2BCA3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9DED-B26C-4215-BC47-BA763644D204}" type="datetime1">
              <a:rPr lang="pl-PL" smtClean="0"/>
              <a:pPr/>
              <a:t>2023-04-25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83F1C3-4FA3-4491-97F4-43CA9C8BDFDF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10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88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12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27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06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72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59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035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17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817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66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19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43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1412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20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12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730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22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9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852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54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200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01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27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1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11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29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9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41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0175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217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15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2885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0517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2465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66460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1133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8079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79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6817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6223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600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2431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62253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3088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493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4478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925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76749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05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43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7955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4885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86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5916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9613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0388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56111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3045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35501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2315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864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74555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430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64274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7320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562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B83F1C3-4FA3-4491-97F4-43CA9C8BDFDF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54338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B83F1C3-4FA3-4491-97F4-43CA9C8BDFDF}" type="slidenum">
              <a:rPr lang="pl-PL" smtClean="0"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24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7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7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2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fld id="{6B83F1C3-4FA3-4491-97F4-43CA9C8BDFDF}" type="slidenum">
              <a:rPr lang="pl-PL" smtClean="0">
                <a:solidFill>
                  <a:prstClr val="black"/>
                </a:solidFill>
              </a:rPr>
              <a:pPr/>
              <a:t>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3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=""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17136"/>
            <a:ext cx="6581554" cy="1371600"/>
          </a:xfrm>
        </p:spPr>
        <p:txBody>
          <a:bodyPr rtlCol="0"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Zabaw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=""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=""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=""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=""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=""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=""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=""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=""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yjna paleta Zaba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=""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=""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=""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5605272" cy="1572126"/>
          </a:xfrm>
        </p:spPr>
        <p:txBody>
          <a:bodyPr rtlCol="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=""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=""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prowad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raz — symbol zastępczy 7">
            <a:extLst>
              <a:ext uri="{FF2B5EF4-FFF2-40B4-BE49-F238E27FC236}">
                <a16:creationId xmlns=""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rtlCol="0"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=""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=""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 rtlCol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 rtl="0"/>
            <a:r>
              <a:rPr lang="pl-PL" noProof="0"/>
              <a:t>Kliknij, aby wpisać tekst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Balansowani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=""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=""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=""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=""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=""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=""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=""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=""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Balansowani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399032"/>
            <a:ext cx="3619501" cy="877824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=""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=""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  <p:sp>
        <p:nvSpPr>
          <p:cNvPr id="8" name="Prostokąt 7">
            <a:extLst>
              <a:ext uri="{FF2B5EF4-FFF2-40B4-BE49-F238E27FC236}">
                <a16:creationId xmlns=""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=""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kc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n-US" sz="1800" dirty="0"/>
          </a:p>
        </p:txBody>
      </p:sp>
      <p:sp>
        <p:nvSpPr>
          <p:cNvPr id="12" name="Tytuł 1">
            <a:extLst>
              <a:ext uri="{FF2B5EF4-FFF2-40B4-BE49-F238E27FC236}">
                <a16:creationId xmlns=""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7467601" cy="1572768"/>
          </a:xfrm>
        </p:spPr>
        <p:txBody>
          <a:bodyPr rtlCol="0"/>
          <a:lstStyle>
            <a:lvl1pPr>
              <a:lnSpc>
                <a:spcPts val="4600"/>
              </a:lnSpc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4" name="Tekst — symbol zastępczy 9">
            <a:extLst>
              <a:ext uri="{FF2B5EF4-FFF2-40B4-BE49-F238E27FC236}">
                <a16:creationId xmlns=""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 rtlCol="0"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Obraz — symbol zastępczy 2">
            <a:extLst>
              <a:ext uri="{FF2B5EF4-FFF2-40B4-BE49-F238E27FC236}">
                <a16:creationId xmlns=""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 smtClean="0"/>
              <a:t>Kliknij ikonę, aby dodać obraz</a:t>
            </a:r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Źródł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=""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=""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=""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=""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=""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=""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=""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=""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Źródł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=""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=""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=""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0" name="Tekst — symbol zastępczy 9">
            <a:extLst>
              <a:ext uri="{FF2B5EF4-FFF2-40B4-BE49-F238E27FC236}">
                <a16:creationId xmlns=""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=""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13" name="Prostokąt 12">
            <a:extLst>
              <a:ext uri="{FF2B5EF4-FFF2-40B4-BE49-F238E27FC236}">
                <a16:creationId xmlns=""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14" name="Łącznik prosty 13">
            <a:extLst>
              <a:ext uri="{FF2B5EF4-FFF2-40B4-BE49-F238E27FC236}">
                <a16:creationId xmlns=""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371600"/>
            <a:ext cx="3619501" cy="877824"/>
          </a:xfrm>
        </p:spPr>
        <p:txBody>
          <a:bodyPr rtlCol="0"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Gwiazda pokazu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rtlCol="0"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=""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8" name="Obraz — symbol zastępczy 8">
            <a:extLst>
              <a:ext uri="{FF2B5EF4-FFF2-40B4-BE49-F238E27FC236}">
                <a16:creationId xmlns=""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19" name="Obraz — symbol zastępczy 8">
            <a:extLst>
              <a:ext uri="{FF2B5EF4-FFF2-40B4-BE49-F238E27FC236}">
                <a16:creationId xmlns=""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0" name="Obraz — symbol zastępczy 8">
            <a:extLst>
              <a:ext uri="{FF2B5EF4-FFF2-40B4-BE49-F238E27FC236}">
                <a16:creationId xmlns=""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1" name="Obraz — symbol zastępczy 8">
            <a:extLst>
              <a:ext uri="{FF2B5EF4-FFF2-40B4-BE49-F238E27FC236}">
                <a16:creationId xmlns=""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2" name="Obraz — symbol zastępczy 8">
            <a:extLst>
              <a:ext uri="{FF2B5EF4-FFF2-40B4-BE49-F238E27FC236}">
                <a16:creationId xmlns=""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3" name="Obraz — symbol zastępczy 8">
            <a:extLst>
              <a:ext uri="{FF2B5EF4-FFF2-40B4-BE49-F238E27FC236}">
                <a16:creationId xmlns=""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  <p:sp>
        <p:nvSpPr>
          <p:cNvPr id="24" name="Obraz — symbol zastępczy 8">
            <a:extLst>
              <a:ext uri="{FF2B5EF4-FFF2-40B4-BE49-F238E27FC236}">
                <a16:creationId xmlns=""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a immersyjna Gwiazda pokaz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=""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9" name="Prostokąt 8">
            <a:extLst>
              <a:ext uri="{FF2B5EF4-FFF2-40B4-BE49-F238E27FC236}">
                <a16:creationId xmlns=""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1" name="Prostokąt 10">
            <a:extLst>
              <a:ext uri="{FF2B5EF4-FFF2-40B4-BE49-F238E27FC236}">
                <a16:creationId xmlns=""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12" name="Prostokąt 11">
            <a:extLst>
              <a:ext uri="{FF2B5EF4-FFF2-40B4-BE49-F238E27FC236}">
                <a16:creationId xmlns=""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>
            <a:extLst>
              <a:ext uri="{FF2B5EF4-FFF2-40B4-BE49-F238E27FC236}">
                <a16:creationId xmlns=""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914400"/>
            <a:ext cx="5638801" cy="1572126"/>
          </a:xfrm>
        </p:spPr>
        <p:txBody>
          <a:bodyPr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=""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Obraz — symbol zastępczy 6">
            <a:extLst>
              <a:ext uri="{FF2B5EF4-FFF2-40B4-BE49-F238E27FC236}">
                <a16:creationId xmlns=""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=""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=""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0B80347-AD18-42E1-9CEF-D9AF7E9888B9}" type="datetime1">
              <a:rPr lang="pl-PL" noProof="0" smtClean="0"/>
              <a:t>2023-04-25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=""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=""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=""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=""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E8F130A-00DB-4E98-9BA5-8E67978B7181}" type="datetime1">
              <a:rPr lang="pl-PL" noProof="0" smtClean="0"/>
              <a:t>2023-04-25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=""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=""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=""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=""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BCBC4C4-B100-40A9-A5FD-5D8C366E6BBF}" type="datetime1">
              <a:rPr lang="pl-PL" noProof="0" smtClean="0"/>
              <a:t>2023-04-25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=""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=""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=""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=""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787D89-0F73-41EF-8933-EF9894F3037E}" type="datetime1">
              <a:rPr lang="pl-PL" noProof="0" smtClean="0"/>
              <a:t>2023-04-25</a:t>
            </a:fld>
            <a:endParaRPr lang="pl-PL" noProof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=""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=""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C5FADE3-B84E-4AF7-91CC-AB47E1A4361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 krzywych linii">
            <a:extLst>
              <a:ext uri="{FF2B5EF4-FFF2-40B4-BE49-F238E27FC236}">
                <a16:creationId xmlns=""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ytuł 3">
            <a:extLst>
              <a:ext uri="{FF2B5EF4-FFF2-40B4-BE49-F238E27FC236}">
                <a16:creationId xmlns=""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rtlCol="0" anchor="t" anchorCtr="0">
            <a:normAutofit/>
          </a:bodyPr>
          <a:lstStyle/>
          <a:p>
            <a:r>
              <a:rPr lang="pl-PL" b="1" dirty="0"/>
              <a:t>Java </a:t>
            </a:r>
            <a:r>
              <a:rPr lang="pl-PL" b="1" dirty="0" err="1"/>
              <a:t>Foundations</a:t>
            </a:r>
            <a:r>
              <a:rPr lang="pl-PL" b="1" dirty="0"/>
              <a:t>: </a:t>
            </a:r>
            <a:br>
              <a:rPr lang="pl-PL" b="1" dirty="0"/>
            </a:br>
            <a:r>
              <a:rPr lang="pl-PL" b="1" dirty="0" err="1"/>
              <a:t>Exam</a:t>
            </a:r>
            <a:r>
              <a:rPr lang="pl-PL" b="1" dirty="0"/>
              <a:t> </a:t>
            </a:r>
            <a:r>
              <a:rPr lang="pl-PL" b="1" dirty="0" err="1"/>
              <a:t>Number</a:t>
            </a:r>
            <a:r>
              <a:rPr lang="pl-PL" b="1"/>
              <a:t>: 1Z0-811</a:t>
            </a:r>
            <a:endParaRPr lang="pl-PL" b="1" dirty="0"/>
          </a:p>
        </p:txBody>
      </p:sp>
      <p:pic>
        <p:nvPicPr>
          <p:cNvPr id="5" name="Obraz 4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Rozszerzanie klasy generycznej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Klasę generyczną możemy bez problemu rozszerzyć. </a:t>
            </a:r>
            <a:r>
              <a:rPr lang="pl-PL" b="1" dirty="0">
                <a:latin typeface="Segoe UI" panose="020B0502040204020203" pitchFamily="34" charset="0"/>
              </a:rPr>
              <a:t>Klasa dziedzicząca klasę generyczną musi wyspecyfikować typ generyczny lub dalej pozostać generyczna</a:t>
            </a:r>
            <a:r>
              <a:rPr lang="pl-PL" dirty="0">
                <a:latin typeface="Segoe UI" panose="020B0502040204020203" pitchFamily="34" charset="0"/>
              </a:rPr>
              <a:t>. Poniższe definicje klas pokazują te możliwości: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6" y="3941573"/>
            <a:ext cx="6048375" cy="2095500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34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METODY GENERYCZNE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Nie tylko klasy mogą być generyczne. Również metody umożliwiają </a:t>
            </a:r>
            <a:r>
              <a:rPr lang="pl-PL" b="1" dirty="0">
                <a:latin typeface="Segoe UI" panose="020B0502040204020203" pitchFamily="34" charset="0"/>
              </a:rPr>
              <a:t>deklarowanie własnych typów parametrycznych</a:t>
            </a:r>
            <a:r>
              <a:rPr lang="pl-PL" dirty="0">
                <a:latin typeface="Segoe UI" panose="020B0502040204020203" pitchFamily="34" charset="0"/>
              </a:rPr>
              <a:t>. Widoczność tych typów jest ograniczona do konkretnej metody (sygnatury i ciała). Dozwolone są zarówno </a:t>
            </a:r>
            <a:r>
              <a:rPr lang="pl-PL" b="1" dirty="0">
                <a:latin typeface="Segoe UI" panose="020B0502040204020203" pitchFamily="34" charset="0"/>
              </a:rPr>
              <a:t>statyczne, jak i niestatyczne metody generyczne</a:t>
            </a:r>
            <a:r>
              <a:rPr lang="pl-PL" dirty="0">
                <a:latin typeface="Segoe UI" panose="020B0502040204020203" pitchFamily="34" charset="0"/>
              </a:rPr>
              <a:t>. Składnia metod generycznych rozszerza deklarację metod o typy parametryczne, umieszczone przed typem zwracanym. Podczas korzystania z takich metod, nie musimy, ale </a:t>
            </a:r>
            <a:r>
              <a:rPr lang="pl-PL" b="1" dirty="0">
                <a:latin typeface="Segoe UI" panose="020B0502040204020203" pitchFamily="34" charset="0"/>
              </a:rPr>
              <a:t>możemy wyspecyfikować typy generyczne</a:t>
            </a:r>
            <a:r>
              <a:rPr lang="pl-PL" dirty="0">
                <a:latin typeface="Segoe UI" panose="020B0502040204020203" pitchFamily="34" charset="0"/>
              </a:rPr>
              <a:t>. Robimy to za pomocą nawiasów &lt;&gt;, w których podajemy wartości typów </a:t>
            </a:r>
            <a:r>
              <a:rPr lang="pl-PL" dirty="0" smtClean="0">
                <a:latin typeface="Segoe UI" panose="020B0502040204020203" pitchFamily="34" charset="0"/>
              </a:rPr>
              <a:t>generycznych.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78" y="2351315"/>
            <a:ext cx="5704798" cy="2156323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1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podtypy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przypadku typów generycznych, </a:t>
            </a:r>
            <a:r>
              <a:rPr lang="pl-PL" b="1" dirty="0">
                <a:latin typeface="Segoe UI" panose="020B0502040204020203" pitchFamily="34" charset="0"/>
              </a:rPr>
              <a:t>błędem jest traktowanie parametrów typów w ten sam sposób, co klasy generyczne</a:t>
            </a:r>
            <a:r>
              <a:rPr lang="pl-PL" dirty="0">
                <a:latin typeface="Segoe UI" panose="020B0502040204020203" pitchFamily="34" charset="0"/>
              </a:rPr>
              <a:t>, np. jeśli </a:t>
            </a:r>
            <a:r>
              <a:rPr lang="pl-PL" b="1" dirty="0" err="1">
                <a:latin typeface="Segoe UI" panose="020B0502040204020203" pitchFamily="34" charset="0"/>
              </a:rPr>
              <a:t>Integer</a:t>
            </a:r>
            <a:r>
              <a:rPr lang="pl-PL" b="1" dirty="0">
                <a:latin typeface="Segoe UI" panose="020B0502040204020203" pitchFamily="34" charset="0"/>
              </a:rPr>
              <a:t> jest podtypem </a:t>
            </a:r>
            <a:r>
              <a:rPr lang="pl-PL" b="1" dirty="0" err="1">
                <a:latin typeface="Segoe UI" panose="020B0502040204020203" pitchFamily="34" charset="0"/>
              </a:rPr>
              <a:t>Number</a:t>
            </a:r>
            <a:r>
              <a:rPr lang="pl-PL" dirty="0">
                <a:latin typeface="Segoe UI" panose="020B0502040204020203" pitchFamily="34" charset="0"/>
              </a:rPr>
              <a:t>, to </a:t>
            </a:r>
            <a:r>
              <a:rPr lang="pl-PL" b="1" dirty="0" smtClean="0">
                <a:latin typeface="Segoe UI" panose="020B0502040204020203" pitchFamily="34" charset="0"/>
              </a:rPr>
              <a:t>nie znaczy to, że typ Box&lt;</a:t>
            </a:r>
            <a:r>
              <a:rPr lang="pl-PL" b="1" dirty="0" err="1" smtClean="0">
                <a:latin typeface="Segoe UI" panose="020B0502040204020203" pitchFamily="34" charset="0"/>
              </a:rPr>
              <a:t>Integer</a:t>
            </a:r>
            <a:r>
              <a:rPr lang="pl-PL" b="1" dirty="0" smtClean="0">
                <a:latin typeface="Segoe UI" panose="020B0502040204020203" pitchFamily="34" charset="0"/>
              </a:rPr>
              <a:t>&gt; jest podtypem Box&lt;</a:t>
            </a:r>
            <a:r>
              <a:rPr lang="pl-PL" b="1" dirty="0" err="1" smtClean="0">
                <a:latin typeface="Segoe UI" panose="020B0502040204020203" pitchFamily="34" charset="0"/>
              </a:rPr>
              <a:t>Number</a:t>
            </a:r>
            <a:r>
              <a:rPr lang="pl-PL" b="1" dirty="0" smtClean="0">
                <a:latin typeface="Segoe UI" panose="020B0502040204020203" pitchFamily="34" charset="0"/>
              </a:rPr>
              <a:t>&gt;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W celu uzyskania oczekiwanej relacji powinno się korzystać z tzw. </a:t>
            </a:r>
            <a:r>
              <a:rPr lang="pl-PL" dirty="0" err="1">
                <a:latin typeface="Segoe UI" panose="020B0502040204020203" pitchFamily="34" charset="0"/>
              </a:rPr>
              <a:t>Wildcards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818" y="2383563"/>
            <a:ext cx="3219450" cy="2143125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4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b="1" dirty="0" smtClean="0">
                <a:latin typeface="Segoe UI" panose="020B0502040204020203" pitchFamily="34" charset="0"/>
              </a:rPr>
              <a:t>Kolekcje</a:t>
            </a:r>
            <a:r>
              <a:rPr lang="pl-PL" dirty="0">
                <a:latin typeface="Segoe UI" panose="020B0502040204020203" pitchFamily="34" charset="0"/>
              </a:rPr>
              <a:t>, często nazywane również </a:t>
            </a:r>
            <a:r>
              <a:rPr lang="pl-PL" b="1" dirty="0">
                <a:latin typeface="Segoe UI" panose="020B0502040204020203" pitchFamily="34" charset="0"/>
              </a:rPr>
              <a:t>kontenerami</a:t>
            </a:r>
            <a:r>
              <a:rPr lang="pl-PL" dirty="0">
                <a:latin typeface="Segoe UI" panose="020B0502040204020203" pitchFamily="34" charset="0"/>
              </a:rPr>
              <a:t>, są obiektami, które agregują elementy. Kolekcje wykorzystywane są do </a:t>
            </a:r>
            <a:r>
              <a:rPr lang="pl-PL" b="1" dirty="0">
                <a:latin typeface="Segoe UI" panose="020B0502040204020203" pitchFamily="34" charset="0"/>
              </a:rPr>
              <a:t>przechowywania obiektów</a:t>
            </a:r>
            <a:r>
              <a:rPr lang="pl-PL" dirty="0">
                <a:latin typeface="Segoe UI" panose="020B0502040204020203" pitchFamily="34" charset="0"/>
              </a:rPr>
              <a:t>, uzyskiwania przechowywanych danych lub manipulowania </a:t>
            </a:r>
            <a:r>
              <a:rPr lang="pl-PL" dirty="0" smtClean="0">
                <a:latin typeface="Segoe UI" panose="020B0502040204020203" pitchFamily="34" charset="0"/>
              </a:rPr>
              <a:t>danymi. W </a:t>
            </a:r>
            <a:r>
              <a:rPr lang="pl-PL" dirty="0">
                <a:latin typeface="Segoe UI" panose="020B0502040204020203" pitchFamily="34" charset="0"/>
              </a:rPr>
              <a:t>Javie wbudowane w język kolekcje opierają się o poniższe mechanizmy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Interfejs</a:t>
            </a:r>
            <a:r>
              <a:rPr lang="pl-PL" dirty="0">
                <a:latin typeface="Segoe UI" panose="020B0502040204020203" pitchFamily="34" charset="0"/>
              </a:rPr>
              <a:t>: abstrakcyjny typ danych reprezentujący kolekcje. 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Segoe UI" panose="020B0502040204020203" pitchFamily="34" charset="0"/>
              </a:rPr>
              <a:t>Implementacja</a:t>
            </a:r>
            <a:r>
              <a:rPr lang="pl-PL" dirty="0">
                <a:latin typeface="Segoe UI" panose="020B0502040204020203" pitchFamily="34" charset="0"/>
              </a:rPr>
              <a:t>: konkretna realizacja interfejsów kolekcji. 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Algorytm</a:t>
            </a:r>
            <a:r>
              <a:rPr lang="pl-PL" dirty="0">
                <a:latin typeface="Segoe UI" panose="020B0502040204020203" pitchFamily="34" charset="0"/>
              </a:rPr>
              <a:t>: przydatne operacje na strukturach </a:t>
            </a:r>
            <a:r>
              <a:rPr lang="pl-PL" dirty="0" smtClean="0">
                <a:latin typeface="Segoe UI" panose="020B0502040204020203" pitchFamily="34" charset="0"/>
              </a:rPr>
              <a:t>danych</a:t>
            </a:r>
            <a:endParaRPr lang="pl-PL" dirty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3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kolekcje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Kolekcje w Javie dają programistom następujące korzyści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zwalniają programistę z </a:t>
            </a:r>
            <a:r>
              <a:rPr lang="pl-PL" b="1" dirty="0">
                <a:latin typeface="Segoe UI" panose="020B0502040204020203" pitchFamily="34" charset="0"/>
              </a:rPr>
              <a:t>obowiązku implementacji struktur danych od zera</a:t>
            </a:r>
            <a:r>
              <a:rPr lang="pl-PL" dirty="0">
                <a:latin typeface="Segoe UI" panose="020B0502040204020203" pitchFamily="34" charset="0"/>
              </a:rPr>
              <a:t>, co redukuje czas potrzebny na realizację konkretnej funkcjonalności</a:t>
            </a:r>
            <a:r>
              <a:rPr lang="pl-PL" dirty="0" smtClean="0">
                <a:latin typeface="Segoe UI" panose="020B0502040204020203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zaimplementowane struktury danych wykorzystują </a:t>
            </a:r>
            <a:r>
              <a:rPr lang="pl-PL" b="1" dirty="0">
                <a:latin typeface="Segoe UI" panose="020B0502040204020203" pitchFamily="34" charset="0"/>
              </a:rPr>
              <a:t>najbardziej efektywne mechanizmy, a ich implementacja jest optymalna</a:t>
            </a:r>
            <a:r>
              <a:rPr lang="pl-PL" dirty="0" smtClean="0">
                <a:latin typeface="Segoe UI" panose="020B0502040204020203" pitchFamily="34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w przypadku projektowania własnych struktur danych, nie ma potrzeby </a:t>
            </a:r>
            <a:r>
              <a:rPr lang="pl-PL" dirty="0" smtClean="0">
                <a:latin typeface="Segoe UI" panose="020B0502040204020203" pitchFamily="34" charset="0"/>
              </a:rPr>
              <a:t>„wymyślania </a:t>
            </a:r>
            <a:r>
              <a:rPr lang="pl-PL" dirty="0">
                <a:latin typeface="Segoe UI" panose="020B0502040204020203" pitchFamily="34" charset="0"/>
              </a:rPr>
              <a:t>koła na </a:t>
            </a:r>
            <a:r>
              <a:rPr lang="pl-PL" dirty="0" smtClean="0">
                <a:latin typeface="Segoe UI" panose="020B0502040204020203" pitchFamily="34" charset="0"/>
              </a:rPr>
              <a:t>nowo”. </a:t>
            </a:r>
            <a:r>
              <a:rPr lang="pl-PL" b="1" dirty="0">
                <a:latin typeface="Segoe UI" panose="020B0502040204020203" pitchFamily="34" charset="0"/>
              </a:rPr>
              <a:t>Można ponownie użyć już istniejące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6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interfejsy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Interfejsy kolekcji reprezentują kontenery różnego typu. Interfejsy te umożliwiają manipulowanie kolekcjami bez wnikania w </a:t>
            </a:r>
            <a:r>
              <a:rPr lang="pl-PL" dirty="0" smtClean="0">
                <a:latin typeface="Segoe UI" panose="020B0502040204020203" pitchFamily="34" charset="0"/>
              </a:rPr>
              <a:t>szczegóły </a:t>
            </a:r>
            <a:r>
              <a:rPr lang="pl-PL" dirty="0">
                <a:latin typeface="Segoe UI" panose="020B0502040204020203" pitchFamily="34" charset="0"/>
              </a:rPr>
              <a:t>implementacyjne. Rdzeniem wszystkich kolekcji jest interfejs generyczny: </a:t>
            </a:r>
            <a:r>
              <a:rPr lang="pl-PL" b="1" dirty="0">
                <a:latin typeface="Segoe UI" panose="020B0502040204020203" pitchFamily="34" charset="0"/>
              </a:rPr>
              <a:t>public </a:t>
            </a:r>
            <a:r>
              <a:rPr lang="pl-PL" b="1" dirty="0" err="1">
                <a:latin typeface="Segoe UI" panose="020B0502040204020203" pitchFamily="34" charset="0"/>
              </a:rPr>
              <a:t>interface</a:t>
            </a:r>
            <a:r>
              <a:rPr lang="pl-PL" b="1" dirty="0">
                <a:latin typeface="Segoe UI" panose="020B0502040204020203" pitchFamily="34" charset="0"/>
              </a:rPr>
              <a:t> Collection&lt;E</a:t>
            </a:r>
            <a:r>
              <a:rPr lang="pl-PL" b="1" dirty="0" smtClean="0">
                <a:latin typeface="Segoe UI" panose="020B0502040204020203" pitchFamily="34" charset="0"/>
              </a:rPr>
              <a:t>&gt;</a:t>
            </a:r>
            <a:endParaRPr lang="pl-PL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018" y="2698841"/>
            <a:ext cx="3829050" cy="139065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588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interfejsy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Poniżej znajdują się wszystkie bazowe interfejsy </a:t>
            </a:r>
            <a:r>
              <a:rPr lang="pl-PL" b="1" dirty="0">
                <a:latin typeface="Segoe UI" panose="020B0502040204020203" pitchFamily="34" charset="0"/>
              </a:rPr>
              <a:t>Collection API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Set</a:t>
            </a:r>
            <a:r>
              <a:rPr lang="pl-PL" dirty="0">
                <a:latin typeface="Segoe UI" panose="020B0502040204020203" pitchFamily="34" charset="0"/>
              </a:rPr>
              <a:t> - kolekcja, która nie może przechowywać duplikatów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List</a:t>
            </a:r>
            <a:r>
              <a:rPr lang="pl-PL" dirty="0">
                <a:latin typeface="Segoe UI" panose="020B0502040204020203" pitchFamily="34" charset="0"/>
              </a:rPr>
              <a:t> - kolekcja uporządkowana, może zawierać duplikaty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</a:rPr>
              <a:t>Queue </a:t>
            </a:r>
            <a:r>
              <a:rPr lang="en-US" dirty="0">
                <a:latin typeface="Segoe UI" panose="020B0502040204020203" pitchFamily="34" charset="0"/>
              </a:rPr>
              <a:t>- </a:t>
            </a:r>
            <a:r>
              <a:rPr lang="en-US" dirty="0" err="1">
                <a:latin typeface="Segoe UI" panose="020B0502040204020203" pitchFamily="34" charset="0"/>
              </a:rPr>
              <a:t>kolekcja</a:t>
            </a:r>
            <a:r>
              <a:rPr lang="en-US" dirty="0">
                <a:latin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</a:rPr>
              <a:t>realizująca</a:t>
            </a:r>
            <a:r>
              <a:rPr lang="en-US" dirty="0">
                <a:latin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</a:rPr>
              <a:t>mechanizm</a:t>
            </a:r>
            <a:r>
              <a:rPr lang="en-US" dirty="0">
                <a:latin typeface="Segoe UI" panose="020B0502040204020203" pitchFamily="34" charset="0"/>
              </a:rPr>
              <a:t> FIFO (first in, first out) </a:t>
            </a:r>
            <a:r>
              <a:rPr lang="en-US" dirty="0" err="1">
                <a:latin typeface="Segoe UI" panose="020B0502040204020203" pitchFamily="34" charset="0"/>
              </a:rPr>
              <a:t>lub</a:t>
            </a:r>
            <a:r>
              <a:rPr lang="en-US" dirty="0">
                <a:latin typeface="Segoe UI" panose="020B0502040204020203" pitchFamily="34" charset="0"/>
              </a:rPr>
              <a:t> LIFO (last in, first out</a:t>
            </a:r>
            <a:r>
              <a:rPr lang="en-US" dirty="0" smtClean="0">
                <a:latin typeface="Segoe UI" panose="020B0502040204020203" pitchFamily="34" charset="0"/>
              </a:rPr>
              <a:t>).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Deque</a:t>
            </a:r>
            <a:r>
              <a:rPr lang="pl-PL" dirty="0">
                <a:latin typeface="Segoe UI" panose="020B0502040204020203" pitchFamily="34" charset="0"/>
              </a:rPr>
              <a:t> - rodzaj kolejki, gdzie można dodawać i usuwać elementy, zarówno z początku, jak i końca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Map</a:t>
            </a:r>
            <a:r>
              <a:rPr lang="pl-PL" dirty="0">
                <a:latin typeface="Segoe UI" panose="020B0502040204020203" pitchFamily="34" charset="0"/>
              </a:rPr>
              <a:t> - kolekcja służąca do przechowywania par klucz-wartość.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2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en-US" dirty="0"/>
              <a:t>Set</a:t>
            </a:r>
            <a:br>
              <a:rPr lang="en-US" dirty="0"/>
            </a:b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b="1" dirty="0" err="1">
                <a:latin typeface="Segoe UI" panose="020B0502040204020203" pitchFamily="34" charset="0"/>
              </a:rPr>
              <a:t>java.util.Set</a:t>
            </a:r>
            <a:r>
              <a:rPr lang="pl-PL" dirty="0">
                <a:latin typeface="Segoe UI" panose="020B0502040204020203" pitchFamily="34" charset="0"/>
              </a:rPr>
              <a:t> jest generyczną strukturą danych odpowiedzialną za przechowywanie elementów unikalnych. Set korzysta tylko i wyłącznie z metod interfejsu Collection. Dodatkowo wprowadza silne połączenie pomiędzy metodami: </a:t>
            </a:r>
            <a:r>
              <a:rPr lang="pl-PL" b="1" dirty="0" err="1">
                <a:latin typeface="Segoe UI" panose="020B0502040204020203" pitchFamily="34" charset="0"/>
              </a:rPr>
              <a:t>equals</a:t>
            </a:r>
            <a:r>
              <a:rPr lang="pl-PL" dirty="0">
                <a:latin typeface="Segoe UI" panose="020B0502040204020203" pitchFamily="34" charset="0"/>
              </a:rPr>
              <a:t> i </a:t>
            </a:r>
            <a:r>
              <a:rPr lang="pl-PL" b="1" dirty="0" err="1">
                <a:latin typeface="Segoe UI" panose="020B0502040204020203" pitchFamily="34" charset="0"/>
              </a:rPr>
              <a:t>hashCode</a:t>
            </a:r>
            <a:r>
              <a:rPr lang="pl-PL" dirty="0">
                <a:latin typeface="Segoe UI" panose="020B0502040204020203" pitchFamily="34" charset="0"/>
              </a:rPr>
              <a:t>. Istnieją trzy podstawowe implementacje interfejsu Set: </a:t>
            </a:r>
            <a:r>
              <a:rPr lang="pl-PL" b="1" dirty="0" err="1">
                <a:latin typeface="Segoe UI" panose="020B0502040204020203" pitchFamily="34" charset="0"/>
              </a:rPr>
              <a:t>HashSet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b="1" dirty="0" err="1">
                <a:latin typeface="Segoe UI" panose="020B0502040204020203" pitchFamily="34" charset="0"/>
              </a:rPr>
              <a:t>TreeSet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b="1" dirty="0" err="1">
                <a:latin typeface="Segoe UI" panose="020B0502040204020203" pitchFamily="34" charset="0"/>
              </a:rPr>
              <a:t>LinkedHashSet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9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en-US" dirty="0"/>
              <a:t>Set</a:t>
            </a:r>
            <a:br>
              <a:rPr lang="en-US" dirty="0"/>
            </a:b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HashSet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kolejność elementów nie jest zachowana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przechowuje informacje w tablicy </a:t>
            </a:r>
            <a:r>
              <a:rPr lang="pl-PL" dirty="0" err="1" smtClean="0">
                <a:latin typeface="Segoe UI" panose="020B0502040204020203" pitchFamily="34" charset="0"/>
              </a:rPr>
              <a:t>hashującej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TreeSet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kolejność elementów jest zachowana według tzw. kolejności naturalnej lub wg pewnego </a:t>
            </a:r>
            <a:r>
              <a:rPr lang="pl-PL" dirty="0" err="1" smtClean="0">
                <a:latin typeface="Segoe UI" panose="020B0502040204020203" pitchFamily="34" charset="0"/>
              </a:rPr>
              <a:t>Comparatora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przechowuje dane w drzewie czerwono-czarnym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LinkedHashSet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zachowuje informacje o kolejności dodawania poszczególnych elementów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implementacja jest oparta o tablicę </a:t>
            </a:r>
            <a:r>
              <a:rPr lang="pl-PL" dirty="0" err="1" smtClean="0">
                <a:latin typeface="Segoe UI" panose="020B0502040204020203" pitchFamily="34" charset="0"/>
              </a:rPr>
              <a:t>hashującą</a:t>
            </a:r>
            <a:r>
              <a:rPr lang="pl-PL" dirty="0" smtClean="0">
                <a:latin typeface="Segoe UI" panose="020B0502040204020203" pitchFamily="34" charset="0"/>
              </a:rPr>
              <a:t> wraz z obsługą </a:t>
            </a:r>
            <a:r>
              <a:rPr lang="pl-PL" dirty="0" err="1" smtClean="0">
                <a:latin typeface="Segoe UI" panose="020B0502040204020203" pitchFamily="34" charset="0"/>
              </a:rPr>
              <a:t>linked</a:t>
            </a:r>
            <a:r>
              <a:rPr lang="pl-PL" dirty="0" smtClean="0">
                <a:latin typeface="Segoe UI" panose="020B0502040204020203" pitchFamily="34" charset="0"/>
              </a:rPr>
              <a:t> list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51" y="905467"/>
            <a:ext cx="5113229" cy="1886086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124" y="2894692"/>
            <a:ext cx="3934639" cy="1703978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889" y="4766852"/>
            <a:ext cx="3739107" cy="1594079"/>
          </a:xfrm>
          <a:prstGeom prst="rect">
            <a:avLst/>
          </a:prstGeom>
        </p:spPr>
      </p:pic>
      <p:pic>
        <p:nvPicPr>
          <p:cNvPr id="8" name="Obraz 7" descr="FE_POWER_poziom_pl-1_rgb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7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list</a:t>
            </a:r>
            <a:r>
              <a:rPr lang="en-US" dirty="0"/>
              <a:t/>
            </a:r>
            <a:br>
              <a:rPr lang="en-US" dirty="0"/>
            </a:b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b="1" dirty="0" err="1">
                <a:latin typeface="Segoe UI" panose="020B0502040204020203" pitchFamily="34" charset="0"/>
              </a:rPr>
              <a:t>java.util.List</a:t>
            </a:r>
            <a:r>
              <a:rPr lang="pl-PL" dirty="0">
                <a:latin typeface="Segoe UI" panose="020B0502040204020203" pitchFamily="34" charset="0"/>
              </a:rPr>
              <a:t> jest interfejsem, który reprezentuje kolekcje uporządkowane. Charakteryzuje się tym, że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może zawierać </a:t>
            </a:r>
            <a:r>
              <a:rPr lang="pl-PL" b="1" dirty="0">
                <a:latin typeface="Segoe UI" panose="020B0502040204020203" pitchFamily="34" charset="0"/>
              </a:rPr>
              <a:t>zduplikowane elementy</a:t>
            </a:r>
            <a:r>
              <a:rPr lang="pl-PL" dirty="0">
                <a:latin typeface="Segoe UI" panose="020B0502040204020203" pitchFamily="34" charset="0"/>
              </a:rPr>
              <a:t> (tzn. o takiej samej wartości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element możemy </a:t>
            </a:r>
            <a:r>
              <a:rPr lang="pl-PL" b="1" dirty="0">
                <a:latin typeface="Segoe UI" panose="020B0502040204020203" pitchFamily="34" charset="0"/>
              </a:rPr>
              <a:t>pobrać na podstawie jego pozycji</a:t>
            </a:r>
            <a:r>
              <a:rPr lang="pl-PL" dirty="0">
                <a:latin typeface="Segoe UI" panose="020B0502040204020203" pitchFamily="34" charset="0"/>
              </a:rPr>
              <a:t> w liście (na podstawie indeksu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element </a:t>
            </a:r>
            <a:r>
              <a:rPr lang="pl-PL" b="1" dirty="0" smtClean="0">
                <a:latin typeface="Segoe UI" panose="020B0502040204020203" pitchFamily="34" charset="0"/>
              </a:rPr>
              <a:t>możemy </a:t>
            </a:r>
            <a:r>
              <a:rPr lang="pl-PL" b="1" dirty="0">
                <a:latin typeface="Segoe UI" panose="020B0502040204020203" pitchFamily="34" charset="0"/>
              </a:rPr>
              <a:t>wyszukać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r>
              <a:rPr lang="pl-PL" dirty="0">
                <a:latin typeface="Segoe UI" panose="020B0502040204020203" pitchFamily="34" charset="0"/>
              </a:rPr>
              <a:t>Najczęściej wykorzystywanymi implementacjami interfejsu List są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ArrayList</a:t>
            </a:r>
            <a:r>
              <a:rPr lang="pl-PL" dirty="0">
                <a:latin typeface="Segoe UI" panose="020B0502040204020203" pitchFamily="34" charset="0"/>
              </a:rPr>
              <a:t>, która oparta jest o strukturę </a:t>
            </a:r>
            <a:r>
              <a:rPr lang="pl-PL" dirty="0" smtClean="0">
                <a:latin typeface="Segoe UI" panose="020B0502040204020203" pitchFamily="34" charset="0"/>
              </a:rPr>
              <a:t>tablicową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LinkedList</a:t>
            </a:r>
            <a:r>
              <a:rPr lang="pl-PL" dirty="0">
                <a:latin typeface="Segoe UI" panose="020B0502040204020203" pitchFamily="34" charset="0"/>
              </a:rPr>
              <a:t>, która zaimplementowana jest na zasadzie węzłów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187" y="2369750"/>
            <a:ext cx="5054510" cy="110143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384" y="3617304"/>
            <a:ext cx="4836115" cy="1061239"/>
          </a:xfrm>
          <a:prstGeom prst="rect">
            <a:avLst/>
          </a:prstGeom>
        </p:spPr>
      </p:pic>
      <p:pic>
        <p:nvPicPr>
          <p:cNvPr id="9" name="Obraz 8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5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05394"/>
            <a:ext cx="5638801" cy="1572126"/>
          </a:xfrm>
        </p:spPr>
        <p:txBody>
          <a:bodyPr rtlCol="0"/>
          <a:lstStyle/>
          <a:p>
            <a:pPr rtl="0"/>
            <a:r>
              <a:rPr lang="pl-PL" dirty="0" smtClean="0"/>
              <a:t>ZAKRES SZKOLENIA – dzień 2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75393"/>
            <a:ext cx="6039394" cy="4651829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Typy generyczne w Javie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sz="1100" dirty="0" smtClean="0"/>
              <a:t>(</a:t>
            </a:r>
            <a:r>
              <a:rPr lang="pl-PL" sz="1100" dirty="0"/>
              <a:t>klasy i interfejsy generyczne)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Kolekcje w Javie</a:t>
            </a:r>
            <a:r>
              <a:rPr lang="pl-PL" dirty="0"/>
              <a:t/>
            </a:r>
            <a:br>
              <a:rPr lang="pl-PL" dirty="0"/>
            </a:br>
            <a:r>
              <a:rPr lang="pl-PL" sz="1100" dirty="0" err="1"/>
              <a:t>ArrayList</a:t>
            </a:r>
            <a:r>
              <a:rPr lang="pl-PL" sz="1100" dirty="0"/>
              <a:t>, </a:t>
            </a:r>
            <a:r>
              <a:rPr lang="pl-PL" sz="1100" dirty="0" err="1"/>
              <a:t>LinkedList</a:t>
            </a:r>
            <a:r>
              <a:rPr lang="pl-PL" sz="1100" dirty="0"/>
              <a:t>, </a:t>
            </a:r>
            <a:r>
              <a:rPr lang="pl-PL" sz="1100" dirty="0" err="1"/>
              <a:t>HashSet</a:t>
            </a:r>
            <a:r>
              <a:rPr lang="pl-PL" sz="1100" dirty="0"/>
              <a:t>, </a:t>
            </a:r>
            <a:r>
              <a:rPr lang="pl-PL" sz="1100" dirty="0" err="1"/>
              <a:t>TreeSet</a:t>
            </a:r>
            <a:r>
              <a:rPr lang="pl-PL" sz="1100" dirty="0"/>
              <a:t>, </a:t>
            </a:r>
            <a:r>
              <a:rPr lang="pl-PL" sz="1100" dirty="0" err="1"/>
              <a:t>HashMap</a:t>
            </a:r>
            <a:r>
              <a:rPr lang="pl-PL" sz="1100" dirty="0"/>
              <a:t>, </a:t>
            </a:r>
            <a:r>
              <a:rPr lang="pl-PL" sz="1100" dirty="0" err="1" smtClean="0"/>
              <a:t>TreeMap</a:t>
            </a:r>
            <a:endParaRPr lang="pl-PL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Programowanie funkcyjne w Javie</a:t>
            </a:r>
            <a:r>
              <a:rPr lang="pl-PL" dirty="0"/>
              <a:t/>
            </a:r>
            <a:br>
              <a:rPr lang="pl-PL" dirty="0"/>
            </a:br>
            <a:r>
              <a:rPr lang="pl-PL" sz="1100" dirty="0"/>
              <a:t>(interfejsy funkcyjne, klasa </a:t>
            </a:r>
            <a:r>
              <a:rPr lang="pl-PL" sz="1100" dirty="0" err="1"/>
              <a:t>Stream</a:t>
            </a:r>
            <a:r>
              <a:rPr lang="pl-PL" sz="1100" dirty="0"/>
              <a:t>, klasa </a:t>
            </a:r>
            <a:r>
              <a:rPr lang="pl-PL" sz="1100" dirty="0" err="1"/>
              <a:t>Optional</a:t>
            </a:r>
            <a:endParaRPr lang="pl-PL" dirty="0" smtClean="0"/>
          </a:p>
        </p:txBody>
      </p:sp>
      <p:pic>
        <p:nvPicPr>
          <p:cNvPr id="7" name="Obraz — symbol zastępczy 6" descr="Obraz przedstawiający spiralne schody">
            <a:extLst>
              <a:ext uri="{FF2B5EF4-FFF2-40B4-BE49-F238E27FC236}">
                <a16:creationId xmlns=""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8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err="1" smtClean="0"/>
              <a:t>Arraylist</a:t>
            </a:r>
            <a:r>
              <a:rPr lang="pl-PL" dirty="0" smtClean="0"/>
              <a:t> vs </a:t>
            </a:r>
            <a:r>
              <a:rPr lang="pl-PL" dirty="0" err="1" smtClean="0"/>
              <a:t>linkedlist</a:t>
            </a:r>
            <a:r>
              <a:rPr lang="en-US" dirty="0"/>
              <a:t/>
            </a:r>
            <a:br>
              <a:rPr lang="en-US" dirty="0"/>
            </a:b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Kiedy powinniśmy korzystać z </a:t>
            </a:r>
            <a:r>
              <a:rPr lang="pl-PL" b="1" dirty="0" err="1">
                <a:latin typeface="Segoe UI" panose="020B0502040204020203" pitchFamily="34" charset="0"/>
              </a:rPr>
              <a:t>ArrayList</a:t>
            </a:r>
            <a:r>
              <a:rPr lang="pl-PL" dirty="0">
                <a:latin typeface="Segoe UI" panose="020B0502040204020203" pitchFamily="34" charset="0"/>
              </a:rPr>
              <a:t>, a kiedy </a:t>
            </a:r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z </a:t>
            </a:r>
            <a:r>
              <a:rPr lang="pl-PL" b="1" dirty="0" err="1">
                <a:latin typeface="Segoe UI" panose="020B0502040204020203" pitchFamily="34" charset="0"/>
              </a:rPr>
              <a:t>LinkedList</a:t>
            </a:r>
            <a:r>
              <a:rPr lang="pl-PL" dirty="0">
                <a:latin typeface="Segoe UI" panose="020B0502040204020203" pitchFamily="34" charset="0"/>
              </a:rPr>
              <a:t>? 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latin typeface="Segoe UI" panose="020B0502040204020203" pitchFamily="34" charset="0"/>
              </a:rPr>
              <a:t>pobieranie </a:t>
            </a:r>
            <a:r>
              <a:rPr lang="pl-PL" dirty="0">
                <a:latin typeface="Segoe UI" panose="020B0502040204020203" pitchFamily="34" charset="0"/>
              </a:rPr>
              <a:t>elementu na podstawie jego indeksu z </a:t>
            </a:r>
            <a:r>
              <a:rPr lang="pl-PL" b="1" dirty="0" err="1">
                <a:latin typeface="Segoe UI" panose="020B0502040204020203" pitchFamily="34" charset="0"/>
              </a:rPr>
              <a:t>ArrayList</a:t>
            </a:r>
            <a:r>
              <a:rPr lang="pl-PL" dirty="0">
                <a:latin typeface="Segoe UI" panose="020B0502040204020203" pitchFamily="34" charset="0"/>
              </a:rPr>
              <a:t> jest szybsze (</a:t>
            </a:r>
            <a:r>
              <a:rPr lang="pl-PL" b="1" dirty="0">
                <a:latin typeface="Segoe UI" panose="020B0502040204020203" pitchFamily="34" charset="0"/>
              </a:rPr>
              <a:t>O(1)</a:t>
            </a:r>
            <a:r>
              <a:rPr lang="pl-PL" dirty="0">
                <a:latin typeface="Segoe UI" panose="020B0502040204020203" pitchFamily="34" charset="0"/>
              </a:rPr>
              <a:t>) niż z </a:t>
            </a:r>
            <a:r>
              <a:rPr lang="pl-PL" b="1" dirty="0" err="1">
                <a:latin typeface="Segoe UI" panose="020B0502040204020203" pitchFamily="34" charset="0"/>
              </a:rPr>
              <a:t>LinkedList</a:t>
            </a:r>
            <a:r>
              <a:rPr lang="pl-PL" dirty="0">
                <a:latin typeface="Segoe UI" panose="020B0502040204020203" pitchFamily="34" charset="0"/>
              </a:rPr>
              <a:t> (</a:t>
            </a:r>
            <a:r>
              <a:rPr lang="pl-PL" b="1" dirty="0">
                <a:latin typeface="Segoe UI" panose="020B0502040204020203" pitchFamily="34" charset="0"/>
              </a:rPr>
              <a:t>O(n</a:t>
            </a:r>
            <a:r>
              <a:rPr lang="pl-PL" b="1" dirty="0" smtClean="0">
                <a:latin typeface="Segoe UI" panose="020B0502040204020203" pitchFamily="34" charset="0"/>
              </a:rPr>
              <a:t>)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dodawanie elementu za pomocą metody </a:t>
            </a:r>
            <a:r>
              <a:rPr lang="pl-PL" b="1" dirty="0" err="1">
                <a:latin typeface="Segoe UI" panose="020B0502040204020203" pitchFamily="34" charset="0"/>
              </a:rPr>
              <a:t>add</a:t>
            </a:r>
            <a:r>
              <a:rPr lang="pl-PL" b="1" dirty="0">
                <a:latin typeface="Segoe UI" panose="020B0502040204020203" pitchFamily="34" charset="0"/>
              </a:rPr>
              <a:t>(E </a:t>
            </a:r>
            <a:r>
              <a:rPr lang="pl-PL" b="1" dirty="0" err="1">
                <a:latin typeface="Segoe UI" panose="020B0502040204020203" pitchFamily="34" charset="0"/>
              </a:rPr>
              <a:t>someELement</a:t>
            </a:r>
            <a:r>
              <a:rPr lang="pl-PL" b="1" dirty="0">
                <a:latin typeface="Segoe UI" panose="020B0502040204020203" pitchFamily="34" charset="0"/>
              </a:rPr>
              <a:t>)</a:t>
            </a:r>
            <a:r>
              <a:rPr lang="pl-PL" dirty="0">
                <a:latin typeface="Segoe UI" panose="020B0502040204020203" pitchFamily="34" charset="0"/>
              </a:rPr>
              <a:t> ma taką samą złożoność obliczeniową dla obu implementacji, ale w przypadku przepełnienia wewnętrznej tablicy w </a:t>
            </a:r>
            <a:r>
              <a:rPr lang="pl-PL" dirty="0" err="1">
                <a:latin typeface="Segoe UI" panose="020B0502040204020203" pitchFamily="34" charset="0"/>
              </a:rPr>
              <a:t>ArrayList</a:t>
            </a:r>
            <a:r>
              <a:rPr lang="pl-PL" dirty="0">
                <a:latin typeface="Segoe UI" panose="020B0502040204020203" pitchFamily="34" charset="0"/>
              </a:rPr>
              <a:t>, ta operacja jest wolniejsza (</a:t>
            </a:r>
            <a:r>
              <a:rPr lang="pl-PL" b="1" dirty="0">
                <a:latin typeface="Segoe UI" panose="020B0502040204020203" pitchFamily="34" charset="0"/>
              </a:rPr>
              <a:t>O(n</a:t>
            </a:r>
            <a:r>
              <a:rPr lang="pl-PL" b="1" dirty="0" smtClean="0">
                <a:latin typeface="Segoe UI" panose="020B0502040204020203" pitchFamily="34" charset="0"/>
              </a:rPr>
              <a:t>)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dodawanie elementu na konkretny indeks, tzn. za pomocą metody </a:t>
            </a:r>
            <a:r>
              <a:rPr lang="pl-PL" b="1" dirty="0" err="1">
                <a:latin typeface="Segoe UI" panose="020B0502040204020203" pitchFamily="34" charset="0"/>
              </a:rPr>
              <a:t>add</a:t>
            </a:r>
            <a:r>
              <a:rPr lang="pl-PL" b="1" dirty="0">
                <a:latin typeface="Segoe UI" panose="020B0502040204020203" pitchFamily="34" charset="0"/>
              </a:rPr>
              <a:t>(</a:t>
            </a:r>
            <a:r>
              <a:rPr lang="pl-PL" b="1" dirty="0" err="1">
                <a:latin typeface="Segoe UI" panose="020B0502040204020203" pitchFamily="34" charset="0"/>
              </a:rPr>
              <a:t>int</a:t>
            </a:r>
            <a:r>
              <a:rPr lang="pl-PL" b="1" dirty="0">
                <a:latin typeface="Segoe UI" panose="020B0502040204020203" pitchFamily="34" charset="0"/>
              </a:rPr>
              <a:t> index, E </a:t>
            </a:r>
            <a:r>
              <a:rPr lang="pl-PL" b="1" dirty="0" err="1">
                <a:latin typeface="Segoe UI" panose="020B0502040204020203" pitchFamily="34" charset="0"/>
              </a:rPr>
              <a:t>someElement</a:t>
            </a:r>
            <a:r>
              <a:rPr lang="pl-PL" b="1" dirty="0">
                <a:latin typeface="Segoe UI" panose="020B0502040204020203" pitchFamily="34" charset="0"/>
              </a:rPr>
              <a:t>)</a:t>
            </a:r>
            <a:r>
              <a:rPr lang="pl-PL" dirty="0">
                <a:latin typeface="Segoe UI" panose="020B0502040204020203" pitchFamily="34" charset="0"/>
              </a:rPr>
              <a:t>, jest szybsze w przypadku </a:t>
            </a:r>
            <a:r>
              <a:rPr lang="pl-PL" dirty="0" err="1">
                <a:latin typeface="Segoe UI" panose="020B0502040204020203" pitchFamily="34" charset="0"/>
              </a:rPr>
              <a:t>LinkedList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  <a:p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1026" name="Picture 2" descr="Difference between ArrayList and LinkedList - JavaGo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5" y="2055223"/>
            <a:ext cx="4692985" cy="262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58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MAP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54924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Interfejs </a:t>
            </a:r>
            <a:r>
              <a:rPr lang="pl-PL" b="1" dirty="0" err="1">
                <a:latin typeface="Segoe UI" panose="020B0502040204020203" pitchFamily="34" charset="0"/>
              </a:rPr>
              <a:t>java.util.Map</a:t>
            </a:r>
            <a:r>
              <a:rPr lang="pl-PL" dirty="0">
                <a:latin typeface="Segoe UI" panose="020B0502040204020203" pitchFamily="34" charset="0"/>
              </a:rPr>
              <a:t> jest strukturą danych, umożliwiającą operowanie na danych w postaci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b="1" dirty="0" smtClean="0">
                <a:latin typeface="Segoe UI" panose="020B0502040204020203" pitchFamily="34" charset="0"/>
              </a:rPr>
              <a:t>klucz-wartość</a:t>
            </a:r>
            <a:r>
              <a:rPr lang="pl-PL" dirty="0">
                <a:latin typeface="Segoe UI" panose="020B0502040204020203" pitchFamily="34" charset="0"/>
              </a:rPr>
              <a:t>. Każdy </a:t>
            </a:r>
            <a:r>
              <a:rPr lang="pl-PL" b="1" dirty="0" smtClean="0">
                <a:latin typeface="Segoe UI" panose="020B0502040204020203" pitchFamily="34" charset="0"/>
              </a:rPr>
              <a:t>klucz </a:t>
            </a: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takim obiekcie </a:t>
            </a:r>
            <a:r>
              <a:rPr lang="pl-PL" b="1" dirty="0">
                <a:latin typeface="Segoe UI" panose="020B0502040204020203" pitchFamily="34" charset="0"/>
              </a:rPr>
              <a:t>musi być unikalny</a:t>
            </a:r>
            <a:r>
              <a:rPr lang="pl-PL" dirty="0">
                <a:latin typeface="Segoe UI" panose="020B0502040204020203" pitchFamily="34" charset="0"/>
              </a:rPr>
              <a:t>, tzn. jeden klucz może zawierać dokładnie jedną wartość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1854924"/>
            <a:ext cx="5391150" cy="3190875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32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MAP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54924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Metody mapy, które służą do wykonywania podstawowych operacji, to m.in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put</a:t>
            </a:r>
            <a:r>
              <a:rPr lang="pl-PL" dirty="0">
                <a:latin typeface="Segoe UI" panose="020B0502040204020203" pitchFamily="34" charset="0"/>
              </a:rPr>
              <a:t> - służy do dodania odpowiedniej pary do kolekcji lub zastąpienia starej wartości nową dla konkretnego </a:t>
            </a:r>
            <a:r>
              <a:rPr lang="pl-PL" dirty="0" smtClean="0">
                <a:latin typeface="Segoe UI" panose="020B0502040204020203" pitchFamily="34" charset="0"/>
              </a:rPr>
              <a:t>klucza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get</a:t>
            </a:r>
            <a:r>
              <a:rPr lang="pl-PL" dirty="0">
                <a:latin typeface="Segoe UI" panose="020B0502040204020203" pitchFamily="34" charset="0"/>
              </a:rPr>
              <a:t> - służy do pobierania wartości na podstawie </a:t>
            </a:r>
            <a:r>
              <a:rPr lang="pl-PL" dirty="0" smtClean="0">
                <a:latin typeface="Segoe UI" panose="020B0502040204020203" pitchFamily="34" charset="0"/>
              </a:rPr>
              <a:t>klucza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remove</a:t>
            </a:r>
            <a:r>
              <a:rPr lang="pl-PL" b="1" dirty="0">
                <a:latin typeface="Segoe UI" panose="020B0502040204020203" pitchFamily="34" charset="0"/>
              </a:rPr>
              <a:t> </a:t>
            </a:r>
            <a:r>
              <a:rPr lang="pl-PL" dirty="0">
                <a:latin typeface="Segoe UI" panose="020B0502040204020203" pitchFamily="34" charset="0"/>
              </a:rPr>
              <a:t>- usuwa element na podstawie klucza (lub dodatkowo wartości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containsKey</a:t>
            </a:r>
            <a:r>
              <a:rPr lang="pl-PL" b="1" dirty="0">
                <a:latin typeface="Segoe UI" panose="020B0502040204020203" pitchFamily="34" charset="0"/>
              </a:rPr>
              <a:t> </a:t>
            </a:r>
            <a:r>
              <a:rPr lang="pl-PL" dirty="0">
                <a:latin typeface="Segoe UI" panose="020B0502040204020203" pitchFamily="34" charset="0"/>
              </a:rPr>
              <a:t>- zwraca informację, czy istnieje wartość w mapie dla danego </a:t>
            </a:r>
            <a:r>
              <a:rPr lang="pl-PL" dirty="0" smtClean="0">
                <a:latin typeface="Segoe UI" panose="020B0502040204020203" pitchFamily="34" charset="0"/>
              </a:rPr>
              <a:t>klucza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containsValue</a:t>
            </a:r>
            <a:r>
              <a:rPr lang="pl-PL" dirty="0">
                <a:latin typeface="Segoe UI" panose="020B0502040204020203" pitchFamily="34" charset="0"/>
              </a:rPr>
              <a:t> - zwraca informację, czy istnieje klucz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mapie dla danej wartości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9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MAP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54924"/>
            <a:ext cx="6004560" cy="408635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size</a:t>
            </a:r>
            <a:r>
              <a:rPr lang="pl-PL" dirty="0">
                <a:latin typeface="Segoe UI" panose="020B0502040204020203" pitchFamily="34" charset="0"/>
              </a:rPr>
              <a:t> - zwraca ilość par (</a:t>
            </a:r>
            <a:r>
              <a:rPr lang="pl-PL" dirty="0" smtClean="0">
                <a:latin typeface="Segoe UI" panose="020B0502040204020203" pitchFamily="34" charset="0"/>
              </a:rPr>
              <a:t>tzw. </a:t>
            </a:r>
            <a:r>
              <a:rPr lang="pl-PL" b="1" dirty="0" err="1" smtClean="0">
                <a:latin typeface="Segoe UI" panose="020B0502040204020203" pitchFamily="34" charset="0"/>
              </a:rPr>
              <a:t>entry</a:t>
            </a:r>
            <a:r>
              <a:rPr lang="pl-PL" dirty="0">
                <a:latin typeface="Segoe UI" panose="020B0502040204020203" pitchFamily="34" charset="0"/>
              </a:rPr>
              <a:t>) znajdujących się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 kolekcji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>
                <a:latin typeface="Segoe UI" panose="020B0502040204020203" pitchFamily="34" charset="0"/>
              </a:rPr>
              <a:t>isEmpty</a:t>
            </a:r>
            <a:r>
              <a:rPr lang="pl-PL" dirty="0">
                <a:latin typeface="Segoe UI" panose="020B0502040204020203" pitchFamily="34" charset="0"/>
              </a:rPr>
              <a:t> - zwraca informację, czy mapa jest </a:t>
            </a:r>
            <a:r>
              <a:rPr lang="pl-PL" dirty="0" smtClean="0">
                <a:latin typeface="Segoe UI" panose="020B0502040204020203" pitchFamily="34" charset="0"/>
              </a:rPr>
              <a:t>pusta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UWAGA: </a:t>
            </a:r>
            <a:r>
              <a:rPr lang="pl-PL" b="1" dirty="0">
                <a:latin typeface="Segoe UI" panose="020B0502040204020203" pitchFamily="34" charset="0"/>
              </a:rPr>
              <a:t>Wartość </a:t>
            </a:r>
            <a:r>
              <a:rPr lang="pl-PL" b="1" dirty="0" err="1">
                <a:latin typeface="Segoe UI" panose="020B0502040204020203" pitchFamily="34" charset="0"/>
              </a:rPr>
              <a:t>null</a:t>
            </a:r>
            <a:r>
              <a:rPr lang="pl-PL" b="1" dirty="0">
                <a:latin typeface="Segoe UI" panose="020B0502040204020203" pitchFamily="34" charset="0"/>
              </a:rPr>
              <a:t> może być kluczem w mapie</a:t>
            </a:r>
            <a:r>
              <a:rPr lang="pl-PL" b="1" dirty="0" smtClean="0">
                <a:latin typeface="Segoe UI" panose="020B0502040204020203" pitchFamily="34" charset="0"/>
              </a:rPr>
              <a:t>.</a:t>
            </a:r>
          </a:p>
          <a:p>
            <a:r>
              <a:rPr lang="pl-PL" dirty="0" smtClean="0">
                <a:latin typeface="Segoe UI" panose="020B0502040204020203" pitchFamily="34" charset="0"/>
              </a:rPr>
              <a:t>Metoda zwracające elementy w formie innej kolekcji: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keySet</a:t>
            </a:r>
            <a:r>
              <a:rPr lang="pl-PL" dirty="0" smtClean="0">
                <a:latin typeface="Segoe UI" panose="020B0502040204020203" pitchFamily="34" charset="0"/>
              </a:rPr>
              <a:t> – zwraca zbiór kluczy jako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values</a:t>
            </a:r>
            <a:r>
              <a:rPr lang="pl-PL" b="1" dirty="0" smtClean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– zwraca wszystkie elementy jako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entrySet</a:t>
            </a:r>
            <a:r>
              <a:rPr lang="pl-PL" dirty="0" smtClean="0">
                <a:latin typeface="Segoe UI" panose="020B0502040204020203" pitchFamily="34" charset="0"/>
              </a:rPr>
              <a:t> – zwraca Set obiektów klucz-wartość</a:t>
            </a:r>
          </a:p>
          <a:p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2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MAP - implementacje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854924"/>
            <a:ext cx="6004560" cy="408635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HashMap</a:t>
            </a:r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kolejność par nie jest zachowana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przechowuje informacje w tablicy </a:t>
            </a:r>
            <a:r>
              <a:rPr lang="pl-PL" dirty="0" err="1" smtClean="0">
                <a:latin typeface="Segoe UI" panose="020B0502040204020203" pitchFamily="34" charset="0"/>
              </a:rPr>
              <a:t>hashującej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TreeMap</a:t>
            </a:r>
            <a:r>
              <a:rPr lang="pl-PL" b="1" dirty="0" smtClean="0">
                <a:latin typeface="Segoe UI" panose="020B0502040204020203" pitchFamily="34" charset="0"/>
              </a:rPr>
              <a:t/>
            </a:r>
            <a:br>
              <a:rPr lang="pl-PL" b="1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kolejność par jest zachowana według tzw. kolejności naturalnej kluczy lub wg pewnego </a:t>
            </a:r>
            <a:r>
              <a:rPr lang="pl-PL" dirty="0" err="1" smtClean="0">
                <a:latin typeface="Segoe UI" panose="020B0502040204020203" pitchFamily="34" charset="0"/>
              </a:rPr>
              <a:t>Comparatora</a:t>
            </a:r>
            <a:r>
              <a:rPr lang="pl-PL" dirty="0" smtClean="0">
                <a:latin typeface="Segoe UI" panose="020B0502040204020203" pitchFamily="34" charset="0"/>
              </a:rPr>
              <a:t> kluczy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przechowuje dane w drzewie czerwono-czarnym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LinkedHashMap</a:t>
            </a:r>
            <a:r>
              <a:rPr lang="pl-PL" b="1" dirty="0" smtClean="0">
                <a:latin typeface="Segoe UI" panose="020B0502040204020203" pitchFamily="34" charset="0"/>
              </a:rPr>
              <a:t/>
            </a:r>
            <a:br>
              <a:rPr lang="pl-PL" b="1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zachowuje informację o kolejności dodawania poszczególnych par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- implementacja jest oparta o tablicę </a:t>
            </a:r>
            <a:r>
              <a:rPr lang="pl-PL" dirty="0" err="1" smtClean="0">
                <a:latin typeface="Segoe UI" panose="020B0502040204020203" pitchFamily="34" charset="0"/>
              </a:rPr>
              <a:t>hashującą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wraz z obsługą </a:t>
            </a:r>
            <a:r>
              <a:rPr lang="pl-PL" dirty="0" err="1" smtClean="0">
                <a:latin typeface="Segoe UI" panose="020B0502040204020203" pitchFamily="34" charset="0"/>
              </a:rPr>
              <a:t>linked</a:t>
            </a:r>
            <a:r>
              <a:rPr lang="pl-PL" dirty="0" smtClean="0">
                <a:latin typeface="Segoe UI" panose="020B0502040204020203" pitchFamily="34" charset="0"/>
              </a:rPr>
              <a:t> list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568" y="1706880"/>
            <a:ext cx="4419207" cy="3367768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3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MAP – implementacje</a:t>
            </a:r>
            <a:br>
              <a:rPr lang="pl-PL" dirty="0" smtClean="0"/>
            </a:br>
            <a:r>
              <a:rPr lang="pl-PL" dirty="0" smtClean="0"/>
              <a:t>- przykłady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2" y="2728964"/>
            <a:ext cx="5214802" cy="105786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429" y="1447915"/>
            <a:ext cx="4637864" cy="397831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23" y="3910441"/>
            <a:ext cx="4757520" cy="1427914"/>
          </a:xfrm>
          <a:prstGeom prst="rect">
            <a:avLst/>
          </a:prstGeom>
        </p:spPr>
      </p:pic>
      <p:pic>
        <p:nvPicPr>
          <p:cNvPr id="8" name="Obraz 7" descr="FE_POWER_poziom_pl-1_rgb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4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KLASA ARRAYS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793962"/>
            <a:ext cx="6004560" cy="4086352"/>
          </a:xfrm>
        </p:spPr>
        <p:txBody>
          <a:bodyPr rtlCol="0"/>
          <a:lstStyle/>
          <a:p>
            <a:r>
              <a:rPr lang="pl-PL" dirty="0"/>
              <a:t>Klasa </a:t>
            </a:r>
            <a:r>
              <a:rPr lang="pl-PL" b="1" dirty="0" err="1"/>
              <a:t>Arrays</a:t>
            </a:r>
            <a:r>
              <a:rPr lang="pl-PL" dirty="0"/>
              <a:t> jest klasą pomocniczą, która pozwala w łatwy sposób wykonywać pewne operacje na </a:t>
            </a:r>
            <a:r>
              <a:rPr lang="pl-PL" dirty="0" smtClean="0"/>
              <a:t>tablicach.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metoda </a:t>
            </a:r>
            <a:r>
              <a:rPr lang="pl-PL" b="1" dirty="0" err="1"/>
              <a:t>binarySearch</a:t>
            </a:r>
            <a:r>
              <a:rPr lang="pl-PL" dirty="0"/>
              <a:t> pozwala na znalezieniu indeksu, na którym znajduje się dany element w posortowanej </a:t>
            </a:r>
            <a:r>
              <a:rPr lang="pl-PL" dirty="0" smtClean="0"/>
              <a:t>tablicy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metoda </a:t>
            </a:r>
            <a:r>
              <a:rPr lang="pl-PL" b="1" dirty="0" err="1"/>
              <a:t>asList</a:t>
            </a:r>
            <a:r>
              <a:rPr lang="pl-PL" dirty="0"/>
              <a:t> pozwala z dowolnej ilości elementów lub tablicy stworzyć </a:t>
            </a:r>
            <a:r>
              <a:rPr lang="pl-PL" dirty="0" smtClean="0"/>
              <a:t>listę</a:t>
            </a:r>
            <a:br>
              <a:rPr lang="pl-PL" dirty="0" smtClean="0"/>
            </a:br>
            <a:endParaRPr lang="pl-P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celu porównania dwóch tablic możemy wykorzystać metodę </a:t>
            </a:r>
            <a:r>
              <a:rPr lang="pl-PL" b="1" dirty="0" err="1"/>
              <a:t>compare</a:t>
            </a:r>
            <a:r>
              <a:rPr lang="pl-PL" dirty="0"/>
              <a:t>.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83" y="3756027"/>
            <a:ext cx="4693648" cy="40667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442" y="4902326"/>
            <a:ext cx="3749449" cy="392481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60" y="5460137"/>
            <a:ext cx="5134656" cy="1322939"/>
          </a:xfrm>
          <a:prstGeom prst="rect">
            <a:avLst/>
          </a:prstGeom>
        </p:spPr>
      </p:pic>
      <p:pic>
        <p:nvPicPr>
          <p:cNvPr id="9" name="Obraz 8" descr="FE_POWER_poziom_pl-1_rgb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KLASA ARRAYS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793962"/>
            <a:ext cx="6004560" cy="408635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aby posortować tablicę (lub jej część) wykorzystujemy metodę </a:t>
            </a:r>
            <a:r>
              <a:rPr lang="pl-PL" b="1" dirty="0"/>
              <a:t>sort</a:t>
            </a:r>
            <a:r>
              <a:rPr lang="pl-PL" dirty="0"/>
              <a:t>, np</a:t>
            </a:r>
            <a:r>
              <a:rPr lang="pl-PL" dirty="0" smtClean="0"/>
              <a:t>.:</a:t>
            </a:r>
          </a:p>
          <a:p>
            <a:r>
              <a:rPr lang="pl-PL" dirty="0" smtClean="0"/>
              <a:t/>
            </a:r>
            <a:br>
              <a:rPr lang="pl-PL" dirty="0" smtClean="0"/>
            </a:b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tablicę (lub jej część) możemy </a:t>
            </a:r>
            <a:r>
              <a:rPr lang="pl-PL" dirty="0" smtClean="0"/>
              <a:t>skopiować wykorzystując </a:t>
            </a:r>
            <a:r>
              <a:rPr lang="pl-PL" dirty="0"/>
              <a:t>metodę </a:t>
            </a:r>
            <a:r>
              <a:rPr lang="pl-PL" b="1" dirty="0" err="1" smtClean="0"/>
              <a:t>copyOf</a:t>
            </a:r>
            <a:endParaRPr lang="pl-PL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</a:t>
            </a:r>
            <a:r>
              <a:rPr lang="pl-PL" dirty="0" smtClean="0"/>
              <a:t>etoda </a:t>
            </a:r>
            <a:r>
              <a:rPr lang="pl-PL" b="1" dirty="0" err="1" smtClean="0"/>
              <a:t>equals</a:t>
            </a:r>
            <a:r>
              <a:rPr lang="pl-PL" dirty="0" smtClean="0"/>
              <a:t> porównuje zawartość tablicy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33" y="4250771"/>
            <a:ext cx="4702493" cy="574287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628" y="2732918"/>
            <a:ext cx="4309109" cy="52472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50" y="5393666"/>
            <a:ext cx="5042263" cy="424520"/>
          </a:xfrm>
          <a:prstGeom prst="rect">
            <a:avLst/>
          </a:prstGeom>
        </p:spPr>
      </p:pic>
      <p:pic>
        <p:nvPicPr>
          <p:cNvPr id="10" name="Obraz 9" descr="FE_POWER_poziom_pl-1_rgb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168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KLASA COLLECTIONS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793962"/>
            <a:ext cx="6004560" cy="4086352"/>
          </a:xfrm>
        </p:spPr>
        <p:txBody>
          <a:bodyPr rtlCol="0"/>
          <a:lstStyle/>
          <a:p>
            <a:r>
              <a:rPr lang="pl-PL" dirty="0"/>
              <a:t>Klasa </a:t>
            </a:r>
            <a:r>
              <a:rPr lang="pl-PL" b="1" dirty="0" err="1"/>
              <a:t>Collections</a:t>
            </a:r>
            <a:r>
              <a:rPr lang="pl-PL" dirty="0"/>
              <a:t>, podobnie jak klasa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b="1" dirty="0"/>
              <a:t>daje dostęp zestawu metod statycznych, które możemy wykorzystywać do wykonywania operacji na kolekcjach</a:t>
            </a:r>
            <a:r>
              <a:rPr lang="pl-PL" dirty="0"/>
              <a:t>. </a:t>
            </a:r>
            <a:endParaRPr lang="pl-P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w celu uzyskania pustych (</a:t>
            </a:r>
            <a:r>
              <a:rPr lang="pl-PL" b="1" dirty="0" err="1">
                <a:latin typeface="Segoe UI" panose="020B0502040204020203" pitchFamily="34" charset="0"/>
              </a:rPr>
              <a:t>niemutowalnych</a:t>
            </a:r>
            <a:r>
              <a:rPr lang="pl-PL" dirty="0">
                <a:latin typeface="Segoe UI" panose="020B0502040204020203" pitchFamily="34" charset="0"/>
              </a:rPr>
              <a:t>) kolekcji wykorzystujemy metody, których nazwy zaczynają się od słowa </a:t>
            </a:r>
            <a:r>
              <a:rPr lang="pl-PL" b="1" dirty="0" err="1">
                <a:latin typeface="Segoe UI" panose="020B0502040204020203" pitchFamily="34" charset="0"/>
              </a:rPr>
              <a:t>empty</a:t>
            </a:r>
            <a:r>
              <a:rPr lang="pl-PL" dirty="0">
                <a:latin typeface="Segoe UI" panose="020B0502040204020203" pitchFamily="34" charset="0"/>
              </a:rPr>
              <a:t>, np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replaceAll</a:t>
            </a:r>
            <a:r>
              <a:rPr lang="pl-PL" dirty="0">
                <a:latin typeface="Segoe UI" panose="020B0502040204020203" pitchFamily="34" charset="0"/>
              </a:rPr>
              <a:t> pozwala zastąpić wszystkie wystąpienia danego elementu w kolekcji wartością zastępczą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5167832"/>
            <a:ext cx="3362597" cy="116207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927" y="3616117"/>
            <a:ext cx="3684542" cy="843351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4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KLASA COLLECTIONS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793962"/>
            <a:ext cx="6004560" cy="4086352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operację sortowania na kolekcji (</a:t>
            </a:r>
            <a:r>
              <a:rPr lang="pl-PL" b="1" dirty="0" err="1">
                <a:latin typeface="Segoe UI" panose="020B0502040204020203" pitchFamily="34" charset="0"/>
              </a:rPr>
              <a:t>mutowalnej</a:t>
            </a:r>
            <a:r>
              <a:rPr lang="pl-PL" dirty="0">
                <a:latin typeface="Segoe UI" panose="020B0502040204020203" pitchFamily="34" charset="0"/>
              </a:rPr>
              <a:t>) możemy wykonać przy pomocy metody </a:t>
            </a:r>
            <a:r>
              <a:rPr lang="pl-PL" b="1" dirty="0">
                <a:latin typeface="Segoe UI" panose="020B0502040204020203" pitchFamily="34" charset="0"/>
              </a:rPr>
              <a:t>sort</a:t>
            </a:r>
            <a:r>
              <a:rPr lang="pl-PL" dirty="0">
                <a:latin typeface="Segoe UI" panose="020B0502040204020203" pitchFamily="34" charset="0"/>
              </a:rPr>
              <a:t>, opcjonalnie wskazując odpowiedni </a:t>
            </a:r>
            <a:r>
              <a:rPr lang="pl-PL" b="1" dirty="0" err="1">
                <a:latin typeface="Segoe UI" panose="020B0502040204020203" pitchFamily="34" charset="0"/>
              </a:rPr>
              <a:t>Comparator</a:t>
            </a:r>
            <a:r>
              <a:rPr lang="pl-PL" dirty="0">
                <a:latin typeface="Segoe UI" panose="020B0502040204020203" pitchFamily="34" charset="0"/>
              </a:rPr>
              <a:t>, np.: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61" y="3091543"/>
            <a:ext cx="3687887" cy="1113473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1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14400"/>
            <a:ext cx="6527075" cy="1572126"/>
          </a:xfrm>
        </p:spPr>
        <p:txBody>
          <a:bodyPr rtlCol="0" anchor="ctr" anchorCtr="0"/>
          <a:lstStyle/>
          <a:p>
            <a:pPr rtl="0"/>
            <a:r>
              <a:rPr lang="pl-PL" dirty="0" smtClean="0"/>
              <a:t>KOLEKCJE I TYPY GENERYCZNE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6" name="Obraz 5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6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14400"/>
            <a:ext cx="6666413" cy="1572126"/>
          </a:xfrm>
        </p:spPr>
        <p:txBody>
          <a:bodyPr rtlCol="0" anchor="ctr" anchorCtr="0"/>
          <a:lstStyle/>
          <a:p>
            <a:pPr rtl="0"/>
            <a:r>
              <a:rPr lang="pl-PL" dirty="0" smtClean="0"/>
              <a:t>Interfejsy funkcyjne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629989"/>
            <a:ext cx="6222274" cy="4023360"/>
          </a:xfrm>
        </p:spPr>
        <p:txBody>
          <a:bodyPr rtlCol="0"/>
          <a:lstStyle/>
          <a:p>
            <a:r>
              <a:rPr lang="pl-PL" dirty="0"/>
              <a:t>Java jest językiem obiektowym, który opiera się na tworzeniu obiektów i komunikacji między nimi. W tym dziale poznamy </a:t>
            </a:r>
            <a:r>
              <a:rPr lang="pl-PL" b="1" dirty="0"/>
              <a:t>paradygmat programowania funkcyjnego</a:t>
            </a:r>
            <a:r>
              <a:rPr lang="pl-PL" dirty="0"/>
              <a:t>. Programowanie funkcyjne </a:t>
            </a:r>
            <a:r>
              <a:rPr lang="pl-PL" b="1" dirty="0"/>
              <a:t>opiera się jedynie na funkcjach</a:t>
            </a:r>
            <a:r>
              <a:rPr lang="pl-PL" dirty="0"/>
              <a:t>. Główny program jest funkcją, której podajemy argumenty, a w odpowiedzi otrzymujemy wyznaczony rezultat. Główna funkcja programu składa się tylko i wyłącznie z innych funkcji, które z kolei agregują inne.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82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pPr rtl="0"/>
            <a:r>
              <a:rPr lang="pl-PL" dirty="0" smtClean="0"/>
              <a:t>INTERFEJSY FUNKCYJNE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6004560" cy="354787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Wiele interfejsów w Javie składa się tylko i wyłącznie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z </a:t>
            </a:r>
            <a:r>
              <a:rPr lang="pl-PL" dirty="0">
                <a:latin typeface="Segoe UI" panose="020B0502040204020203" pitchFamily="34" charset="0"/>
              </a:rPr>
              <a:t>jednej abstrakcyjnej metody, np. </a:t>
            </a:r>
            <a:r>
              <a:rPr lang="pl-PL" dirty="0" err="1">
                <a:latin typeface="Segoe UI" panose="020B0502040204020203" pitchFamily="34" charset="0"/>
              </a:rPr>
              <a:t>Runnable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dirty="0" err="1">
                <a:latin typeface="Segoe UI" panose="020B0502040204020203" pitchFamily="34" charset="0"/>
              </a:rPr>
              <a:t>Callable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dirty="0" err="1">
                <a:latin typeface="Segoe UI" panose="020B0502040204020203" pitchFamily="34" charset="0"/>
              </a:rPr>
              <a:t>Comparator</a:t>
            </a:r>
            <a:r>
              <a:rPr lang="pl-PL" dirty="0">
                <a:latin typeface="Segoe UI" panose="020B0502040204020203" pitchFamily="34" charset="0"/>
              </a:rPr>
              <a:t>. Interfejsy takie nazywane są </a:t>
            </a:r>
            <a:r>
              <a:rPr lang="pl-PL" b="1" dirty="0">
                <a:latin typeface="Segoe UI" panose="020B0502040204020203" pitchFamily="34" charset="0"/>
              </a:rPr>
              <a:t>Single </a:t>
            </a:r>
            <a:r>
              <a:rPr lang="pl-PL" b="1" dirty="0" err="1">
                <a:latin typeface="Segoe UI" panose="020B0502040204020203" pitchFamily="34" charset="0"/>
              </a:rPr>
              <a:t>Abstract</a:t>
            </a:r>
            <a:r>
              <a:rPr lang="pl-PL" b="1" dirty="0">
                <a:latin typeface="Segoe UI" panose="020B0502040204020203" pitchFamily="34" charset="0"/>
              </a:rPr>
              <a:t> Method</a:t>
            </a:r>
            <a:r>
              <a:rPr lang="pl-PL" dirty="0">
                <a:latin typeface="Segoe UI" panose="020B0502040204020203" pitchFamily="34" charset="0"/>
              </a:rPr>
              <a:t>. W Javie 8 wprowadzono nazwę </a:t>
            </a:r>
            <a:r>
              <a:rPr lang="pl-PL" b="1" dirty="0" err="1">
                <a:latin typeface="Segoe UI" panose="020B0502040204020203" pitchFamily="34" charset="0"/>
              </a:rPr>
              <a:t>FunctionalInterface</a:t>
            </a:r>
            <a:r>
              <a:rPr lang="pl-PL" dirty="0">
                <a:latin typeface="Segoe UI" panose="020B0502040204020203" pitchFamily="34" charset="0"/>
              </a:rPr>
              <a:t> dla tego typu komponentów. Zdefiniowany na slajdzie interfejs Action jest interfejsem </a:t>
            </a:r>
            <a:r>
              <a:rPr lang="pl-PL" dirty="0" smtClean="0">
                <a:latin typeface="Segoe UI" panose="020B0502040204020203" pitchFamily="34" charset="0"/>
              </a:rPr>
              <a:t>funkcyjnym.</a:t>
            </a:r>
            <a:endParaRPr lang="pl-PL" dirty="0">
              <a:latin typeface="Segoe UI" panose="020B0502040204020203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630" y="5320393"/>
            <a:ext cx="2933700" cy="571500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72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pPr rtl="0"/>
            <a:r>
              <a:rPr lang="pl-PL" dirty="0" smtClean="0"/>
              <a:t>INTERFEJSY FUNKCYJNE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6004560" cy="354787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Poniższy interfejs nie może zostać zakwalifikowany jako interfejs typu SAM, ponieważ posiada </a:t>
            </a:r>
            <a:r>
              <a:rPr lang="pl-PL" b="1" dirty="0">
                <a:latin typeface="Segoe UI" panose="020B0502040204020203" pitchFamily="34" charset="0"/>
              </a:rPr>
              <a:t>dwie metody abstrakcyjne</a:t>
            </a:r>
            <a:r>
              <a:rPr lang="pl-PL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05" y="3994648"/>
            <a:ext cx="3867150" cy="923925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037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r>
              <a:rPr lang="en-US" dirty="0"/>
              <a:t>@</a:t>
            </a:r>
            <a:r>
              <a:rPr lang="en-US" dirty="0" err="1"/>
              <a:t>FunctionalInterface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80"/>
            <a:ext cx="6004560" cy="402539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celu łatwiejszej identyfikacji interfejsów funkcyjnych, </a:t>
            </a:r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Javie wprowadzona została adnotacja </a:t>
            </a:r>
            <a:r>
              <a:rPr lang="pl-PL" b="1" dirty="0">
                <a:latin typeface="Segoe UI" panose="020B0502040204020203" pitchFamily="34" charset="0"/>
              </a:rPr>
              <a:t>@</a:t>
            </a:r>
            <a:r>
              <a:rPr lang="pl-PL" b="1" dirty="0" err="1">
                <a:latin typeface="Segoe UI" panose="020B0502040204020203" pitchFamily="34" charset="0"/>
              </a:rPr>
              <a:t>FunctionalInterface</a:t>
            </a:r>
            <a:r>
              <a:rPr lang="pl-PL" dirty="0">
                <a:latin typeface="Segoe UI" panose="020B0502040204020203" pitchFamily="34" charset="0"/>
              </a:rPr>
              <a:t>, która informuje programistę, że wskazany interfejs </a:t>
            </a:r>
            <a:r>
              <a:rPr lang="pl-PL" b="1" dirty="0">
                <a:latin typeface="Segoe UI" panose="020B0502040204020203" pitchFamily="34" charset="0"/>
              </a:rPr>
              <a:t>ma być z założenia interfejsem funkcyjnym</a:t>
            </a:r>
            <a:r>
              <a:rPr lang="pl-PL" dirty="0">
                <a:latin typeface="Segoe UI" panose="020B0502040204020203" pitchFamily="34" charset="0"/>
              </a:rPr>
              <a:t>. Adnotacja ta powinna zostać umieszczona nad definicją interfejsu. Próba umieszczenia takiej informacji nad interfejsem, który ma np. zero lub dwie metody abstrakcyjne, </a:t>
            </a:r>
            <a:r>
              <a:rPr lang="pl-PL" b="1" dirty="0">
                <a:latin typeface="Segoe UI" panose="020B0502040204020203" pitchFamily="34" charset="0"/>
              </a:rPr>
              <a:t>skończy się błędem kompilacji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UWAGA: Interfejs funkcyjny </a:t>
            </a:r>
            <a:r>
              <a:rPr lang="pl-PL" b="1" dirty="0">
                <a:latin typeface="Segoe UI" panose="020B0502040204020203" pitchFamily="34" charset="0"/>
              </a:rPr>
              <a:t>NIE musi być oznaczony adnotacją @</a:t>
            </a:r>
            <a:r>
              <a:rPr lang="pl-PL" b="1" dirty="0" err="1">
                <a:latin typeface="Segoe UI" panose="020B0502040204020203" pitchFamily="34" charset="0"/>
              </a:rPr>
              <a:t>FunctionalInterface</a:t>
            </a:r>
            <a:r>
              <a:rPr lang="pl-PL" b="1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622" y="4469675"/>
            <a:ext cx="2638425" cy="91440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3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r>
              <a:rPr lang="pl-PL" dirty="0" smtClean="0"/>
              <a:t>DEFAULT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80"/>
            <a:ext cx="6004560" cy="402539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Javie 8 został wprowadzony mechanizm </a:t>
            </a:r>
            <a:r>
              <a:rPr lang="pl-PL" b="1" dirty="0">
                <a:latin typeface="Segoe UI" panose="020B0502040204020203" pitchFamily="34" charset="0"/>
              </a:rPr>
              <a:t>metod domyślnych</a:t>
            </a:r>
            <a:r>
              <a:rPr lang="pl-PL" dirty="0">
                <a:latin typeface="Segoe UI" panose="020B0502040204020203" pitchFamily="34" charset="0"/>
              </a:rPr>
              <a:t>, określony za pomocą słowa kluczowego </a:t>
            </a:r>
            <a:r>
              <a:rPr lang="pl-PL" b="1" dirty="0" err="1">
                <a:latin typeface="Segoe UI" panose="020B0502040204020203" pitchFamily="34" charset="0"/>
              </a:rPr>
              <a:t>default</a:t>
            </a:r>
            <a:r>
              <a:rPr lang="pl-PL" dirty="0">
                <a:latin typeface="Segoe UI" panose="020B0502040204020203" pitchFamily="34" charset="0"/>
              </a:rPr>
              <a:t>. Metoda domyślna jest to metoda interfejsu, która zawiera domyślną implementację (tzn. metoda ta ma ciało). Dzięki tej nowej składni, w ramach interfejsu funkcyjnego, możemy deklarować </a:t>
            </a:r>
            <a:r>
              <a:rPr lang="pl-PL" b="1" dirty="0">
                <a:latin typeface="Segoe UI" panose="020B0502040204020203" pitchFamily="34" charset="0"/>
              </a:rPr>
              <a:t>więcej niż jedną metodę, z zachowaniem zasady pojedynczej metody </a:t>
            </a:r>
            <a:r>
              <a:rPr lang="pl-PL" b="1" dirty="0" smtClean="0">
                <a:latin typeface="Segoe UI" panose="020B0502040204020203" pitchFamily="34" charset="0"/>
              </a:rPr>
              <a:t>abstrakcyjnej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endParaRPr lang="pl-PL" b="1" dirty="0">
              <a:latin typeface="Segoe UI" panose="020B0502040204020203" pitchFamily="34" charset="0"/>
            </a:endParaRPr>
          </a:p>
          <a:p>
            <a:r>
              <a:rPr lang="pl-PL" b="1" dirty="0" smtClean="0">
                <a:latin typeface="Segoe UI" panose="020B0502040204020203" pitchFamily="34" charset="0"/>
              </a:rPr>
              <a:t>Metody </a:t>
            </a:r>
            <a:r>
              <a:rPr lang="pl-PL" b="1" dirty="0">
                <a:latin typeface="Segoe UI" panose="020B0502040204020203" pitchFamily="34" charset="0"/>
              </a:rPr>
              <a:t>typu </a:t>
            </a:r>
            <a:r>
              <a:rPr lang="pl-PL" b="1" dirty="0" err="1">
                <a:latin typeface="Segoe UI" panose="020B0502040204020203" pitchFamily="34" charset="0"/>
              </a:rPr>
              <a:t>default</a:t>
            </a:r>
            <a:r>
              <a:rPr lang="pl-PL" b="1" dirty="0">
                <a:latin typeface="Segoe UI" panose="020B0502040204020203" pitchFamily="34" charset="0"/>
              </a:rPr>
              <a:t> mogą być nadpisywane</a:t>
            </a:r>
            <a:r>
              <a:rPr lang="pl-PL" dirty="0">
                <a:latin typeface="Segoe UI" panose="020B0502040204020203" pitchFamily="34" charset="0"/>
              </a:rPr>
              <a:t> w klasach implementujących, bądź też realizować domyślną funkcjonalność.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306" y="2606447"/>
            <a:ext cx="4276725" cy="1819275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0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r>
              <a:rPr lang="en-US" dirty="0" err="1" smtClean="0"/>
              <a:t>Wyrażeni</a:t>
            </a:r>
            <a:r>
              <a:rPr lang="pl-PL" dirty="0" smtClean="0"/>
              <a:t>e</a:t>
            </a:r>
            <a:r>
              <a:rPr lang="en-US" dirty="0" smtClean="0"/>
              <a:t> </a:t>
            </a:r>
            <a:r>
              <a:rPr lang="en-US" dirty="0"/>
              <a:t>lambda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80"/>
            <a:ext cx="6004560" cy="402539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Dużym problemem klas anonimowych jest to, że nawet </a:t>
            </a:r>
            <a:r>
              <a:rPr lang="pl-PL" b="1" dirty="0">
                <a:latin typeface="Segoe UI" panose="020B0502040204020203" pitchFamily="34" charset="0"/>
              </a:rPr>
              <a:t>jeśli implementujemy prosty interfejs z jedną metodą, to forma zapisu potrafi być nieczytelna</a:t>
            </a:r>
            <a:r>
              <a:rPr lang="pl-PL" dirty="0">
                <a:latin typeface="Segoe UI" panose="020B0502040204020203" pitchFamily="34" charset="0"/>
              </a:rPr>
              <a:t>. Przykładem takiej sytuacji jest przekazanie funkcji do innej metody, np. do obsługi kliknięcia przycisku.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6" y="4284472"/>
            <a:ext cx="7715250" cy="1752600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23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rtlCol="0"/>
          <a:lstStyle/>
          <a:p>
            <a:r>
              <a:rPr lang="en-US" dirty="0" err="1"/>
              <a:t>Wyrażenia</a:t>
            </a:r>
            <a:r>
              <a:rPr lang="en-US" dirty="0"/>
              <a:t> lambda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80"/>
            <a:ext cx="6004560" cy="402539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Javie 8 zostały wprowadzone </a:t>
            </a:r>
            <a:r>
              <a:rPr lang="pl-PL" b="1" dirty="0">
                <a:latin typeface="Segoe UI" panose="020B0502040204020203" pitchFamily="34" charset="0"/>
              </a:rPr>
              <a:t>wyrażenia lambda, które pozwalają traktować klasę anonimową jak zwykłą funkcję</a:t>
            </a:r>
            <a:r>
              <a:rPr lang="pl-PL" dirty="0">
                <a:latin typeface="Segoe UI" panose="020B0502040204020203" pitchFamily="34" charset="0"/>
              </a:rPr>
              <a:t>, znacząco skracając przy tym składnię samego zapisu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endParaRPr lang="pl-PL" dirty="0" smtClean="0">
              <a:latin typeface="Segoe UI" panose="020B0502040204020203" pitchFamily="34" charset="0"/>
            </a:endParaRPr>
          </a:p>
          <a:p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Jak widać wyrażenie lambda </a:t>
            </a:r>
            <a:r>
              <a:rPr lang="pl-PL" b="1" dirty="0">
                <a:latin typeface="Segoe UI" panose="020B0502040204020203" pitchFamily="34" charset="0"/>
              </a:rPr>
              <a:t>zwalnia nas z pisania słowa kluczowego </a:t>
            </a:r>
            <a:r>
              <a:rPr lang="pl-PL" b="1" dirty="0" err="1">
                <a:latin typeface="Segoe UI" panose="020B0502040204020203" pitchFamily="34" charset="0"/>
              </a:rPr>
              <a:t>new</a:t>
            </a:r>
            <a:r>
              <a:rPr lang="pl-PL" dirty="0">
                <a:latin typeface="Segoe UI" panose="020B0502040204020203" pitchFamily="34" charset="0"/>
              </a:rPr>
              <a:t> i </a:t>
            </a:r>
            <a:r>
              <a:rPr lang="pl-PL" b="1" dirty="0">
                <a:latin typeface="Segoe UI" panose="020B0502040204020203" pitchFamily="34" charset="0"/>
              </a:rPr>
              <a:t>wykorzystywania adnotacji </a:t>
            </a:r>
            <a:r>
              <a:rPr lang="pl-PL" b="1" dirty="0" err="1">
                <a:latin typeface="Segoe UI" panose="020B0502040204020203" pitchFamily="34" charset="0"/>
              </a:rPr>
              <a:t>Override</a:t>
            </a:r>
            <a:r>
              <a:rPr lang="pl-PL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3688311"/>
            <a:ext cx="5334000" cy="962025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405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SKŁADNIA WYRAŻENIA LAMBDA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Wyrażenie lambda składa się z trzech części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listy argumentów, która:</a:t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- musi znaleźć się </a:t>
            </a:r>
            <a:r>
              <a:rPr lang="pl-PL" b="1" dirty="0">
                <a:latin typeface="Segoe UI" panose="020B0502040204020203" pitchFamily="34" charset="0"/>
              </a:rPr>
              <a:t>w nawiasie, jeżeli ilość argumentów jest różna od 1</a:t>
            </a:r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- </a:t>
            </a:r>
            <a:r>
              <a:rPr lang="pl-PL" b="1" dirty="0">
                <a:latin typeface="Segoe UI" panose="020B0502040204020203" pitchFamily="34" charset="0"/>
              </a:rPr>
              <a:t>może, ale nie musi</a:t>
            </a:r>
            <a:r>
              <a:rPr lang="pl-PL" dirty="0">
                <a:latin typeface="Segoe UI" panose="020B0502040204020203" pitchFamily="34" charset="0"/>
              </a:rPr>
              <a:t>, podawać </a:t>
            </a:r>
            <a:r>
              <a:rPr lang="pl-PL" b="1" dirty="0">
                <a:latin typeface="Segoe UI" panose="020B0502040204020203" pitchFamily="34" charset="0"/>
              </a:rPr>
              <a:t>typy </a:t>
            </a:r>
            <a:r>
              <a:rPr lang="pl-PL" b="1" dirty="0" smtClean="0">
                <a:latin typeface="Segoe UI" panose="020B0502040204020203" pitchFamily="34" charset="0"/>
              </a:rPr>
              <a:t>argumentów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operatora </a:t>
            </a:r>
            <a:r>
              <a:rPr lang="pl-PL" b="1" dirty="0">
                <a:latin typeface="Segoe UI" panose="020B0502040204020203" pitchFamily="34" charset="0"/>
              </a:rPr>
              <a:t>-&gt;</a:t>
            </a:r>
            <a:r>
              <a:rPr lang="pl-PL" dirty="0">
                <a:latin typeface="Segoe UI" panose="020B0502040204020203" pitchFamily="34" charset="0"/>
              </a:rPr>
              <a:t>, który jest używany po liście </a:t>
            </a:r>
            <a:r>
              <a:rPr lang="pl-PL" dirty="0" smtClean="0">
                <a:latin typeface="Segoe UI" panose="020B0502040204020203" pitchFamily="34" charset="0"/>
              </a:rPr>
              <a:t>argumentów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ciała implementowanej metody, które znajduje się </a:t>
            </a:r>
            <a:r>
              <a:rPr lang="pl-PL" b="1" dirty="0">
                <a:latin typeface="Segoe UI" panose="020B0502040204020203" pitchFamily="34" charset="0"/>
              </a:rPr>
              <a:t>za operatorem </a:t>
            </a:r>
            <a:r>
              <a:rPr lang="pl-PL" b="1" dirty="0" smtClean="0">
                <a:latin typeface="Segoe UI" panose="020B0502040204020203" pitchFamily="34" charset="0"/>
              </a:rPr>
              <a:t>-&gt;</a:t>
            </a:r>
            <a:br>
              <a:rPr lang="pl-PL" b="1" dirty="0" smtClean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- jeżeli ciało składa się z </a:t>
            </a:r>
            <a:r>
              <a:rPr lang="pl-PL" b="1" dirty="0">
                <a:latin typeface="Segoe UI" panose="020B0502040204020203" pitchFamily="34" charset="0"/>
              </a:rPr>
              <a:t>jednego wyrażenia </a:t>
            </a:r>
            <a:r>
              <a:rPr lang="pl-PL" dirty="0">
                <a:latin typeface="Segoe UI" panose="020B0502040204020203" pitchFamily="34" charset="0"/>
              </a:rPr>
              <a:t>to:</a:t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	- ciało to </a:t>
            </a:r>
            <a:r>
              <a:rPr lang="pl-PL" b="1" dirty="0">
                <a:latin typeface="Segoe UI" panose="020B0502040204020203" pitchFamily="34" charset="0"/>
              </a:rPr>
              <a:t>nie musi</a:t>
            </a:r>
            <a:r>
              <a:rPr lang="pl-PL" dirty="0">
                <a:latin typeface="Segoe UI" panose="020B0502040204020203" pitchFamily="34" charset="0"/>
              </a:rPr>
              <a:t> być wewnątrz klamer, tzn. </a:t>
            </a:r>
            <a:r>
              <a:rPr lang="pl-PL" b="1" dirty="0">
                <a:latin typeface="Segoe UI" panose="020B0502040204020203" pitchFamily="34" charset="0"/>
              </a:rPr>
              <a:t>{</a:t>
            </a:r>
            <a:r>
              <a:rPr lang="pl-PL" dirty="0">
                <a:latin typeface="Segoe UI" panose="020B0502040204020203" pitchFamily="34" charset="0"/>
              </a:rPr>
              <a:t> i </a:t>
            </a:r>
            <a:r>
              <a:rPr lang="pl-PL" b="1" dirty="0">
                <a:latin typeface="Segoe UI" panose="020B0502040204020203" pitchFamily="34" charset="0"/>
              </a:rPr>
              <a:t>}</a:t>
            </a:r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	- w przypadku, gdy to wyrażenie </a:t>
            </a:r>
            <a:r>
              <a:rPr lang="pl-PL" b="1" dirty="0" smtClean="0">
                <a:latin typeface="Segoe UI" panose="020B0502040204020203" pitchFamily="34" charset="0"/>
              </a:rPr>
              <a:t>zwraca obiekt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	   możemy </a:t>
            </a:r>
            <a:r>
              <a:rPr lang="pl-PL" b="1" dirty="0">
                <a:latin typeface="Segoe UI" panose="020B0502040204020203" pitchFamily="34" charset="0"/>
              </a:rPr>
              <a:t>pominąć słowo kluczowe return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3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SKŁADNIA WYRAŻENIA LAMBDA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jeżeli ciało składa się z </a:t>
            </a:r>
            <a:r>
              <a:rPr lang="pl-PL" b="1" dirty="0">
                <a:latin typeface="Segoe UI" panose="020B0502040204020203" pitchFamily="34" charset="0"/>
              </a:rPr>
              <a:t>wielu wyrażeń</a:t>
            </a:r>
            <a:r>
              <a:rPr lang="pl-PL" dirty="0">
                <a:latin typeface="Segoe UI" panose="020B0502040204020203" pitchFamily="34" charset="0"/>
              </a:rPr>
              <a:t>, to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- ciało to musi znaleźć się </a:t>
            </a:r>
            <a:r>
              <a:rPr lang="pl-PL" b="1" dirty="0">
                <a:latin typeface="Segoe UI" panose="020B0502040204020203" pitchFamily="34" charset="0"/>
              </a:rPr>
              <a:t>wewnątrz klamer</a:t>
            </a:r>
            <a:r>
              <a:rPr lang="pl-PL" dirty="0">
                <a:latin typeface="Segoe UI" panose="020B0502040204020203" pitchFamily="34" charset="0"/>
              </a:rPr>
              <a:t>, tzn. { i </a:t>
            </a:r>
            <a:r>
              <a:rPr lang="pl-PL" dirty="0" smtClean="0">
                <a:latin typeface="Segoe UI" panose="020B0502040204020203" pitchFamily="34" charset="0"/>
              </a:rPr>
              <a:t>}.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b="1" dirty="0">
                <a:latin typeface="Segoe UI" panose="020B0502040204020203" pitchFamily="34" charset="0"/>
              </a:rPr>
              <a:t>UWAGA</a:t>
            </a:r>
            <a:r>
              <a:rPr lang="pl-PL" dirty="0">
                <a:latin typeface="Segoe UI" panose="020B0502040204020203" pitchFamily="34" charset="0"/>
              </a:rPr>
              <a:t>: jeżeli zadaniem lambdy jest </a:t>
            </a:r>
            <a:r>
              <a:rPr lang="pl-PL" b="1" dirty="0">
                <a:latin typeface="Segoe UI" panose="020B0502040204020203" pitchFamily="34" charset="0"/>
              </a:rPr>
              <a:t>wyrzucenie wyjątku</a:t>
            </a:r>
            <a:r>
              <a:rPr lang="pl-PL" dirty="0">
                <a:latin typeface="Segoe UI" panose="020B0502040204020203" pitchFamily="34" charset="0"/>
              </a:rPr>
              <a:t>, to musi to zostać zrobione </a:t>
            </a:r>
            <a:r>
              <a:rPr lang="pl-PL" b="1" dirty="0">
                <a:latin typeface="Segoe UI" panose="020B0502040204020203" pitchFamily="34" charset="0"/>
              </a:rPr>
              <a:t>wewnątrz klamer</a:t>
            </a:r>
            <a:r>
              <a:rPr lang="pl-PL" dirty="0">
                <a:latin typeface="Segoe UI" panose="020B0502040204020203" pitchFamily="34" charset="0"/>
              </a:rPr>
              <a:t>, pomimo tego, że jest to pojedyncze wyrażenie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b="1" dirty="0">
                <a:latin typeface="Segoe UI" panose="020B0502040204020203" pitchFamily="34" charset="0"/>
              </a:rPr>
              <a:t>UWAGA</a:t>
            </a:r>
            <a:r>
              <a:rPr lang="pl-PL" dirty="0">
                <a:latin typeface="Segoe UI" panose="020B0502040204020203" pitchFamily="34" charset="0"/>
              </a:rPr>
              <a:t>: </a:t>
            </a:r>
            <a:r>
              <a:rPr lang="pl-PL" b="1" dirty="0">
                <a:latin typeface="Segoe UI" panose="020B0502040204020203" pitchFamily="34" charset="0"/>
              </a:rPr>
              <a:t>nazwy argumentów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b="1" dirty="0">
                <a:latin typeface="Segoe UI" panose="020B0502040204020203" pitchFamily="34" charset="0"/>
              </a:rPr>
              <a:t>mogą różnić się od tych zdefiniowanych w interfejsie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b="1" dirty="0">
                <a:latin typeface="Segoe UI" panose="020B0502040204020203" pitchFamily="34" charset="0"/>
              </a:rPr>
              <a:t>UWAGA</a:t>
            </a:r>
            <a:r>
              <a:rPr lang="pl-PL" dirty="0">
                <a:latin typeface="Segoe UI" panose="020B0502040204020203" pitchFamily="34" charset="0"/>
              </a:rPr>
              <a:t>: definiując lambdę zupełnie </a:t>
            </a:r>
            <a:r>
              <a:rPr lang="pl-PL" b="1" dirty="0">
                <a:latin typeface="Segoe UI" panose="020B0502040204020203" pitchFamily="34" charset="0"/>
              </a:rPr>
              <a:t>nie interesuje nas nazwa metody abstrakcyjnej w interfejsie</a:t>
            </a:r>
            <a:r>
              <a:rPr lang="pl-PL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5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LAMBDA – przykład 1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1" y="2190432"/>
            <a:ext cx="3038475" cy="7620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73" y="3147740"/>
            <a:ext cx="3219450" cy="77152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760" y="4212227"/>
            <a:ext cx="3495675" cy="419100"/>
          </a:xfrm>
          <a:prstGeom prst="rect">
            <a:avLst/>
          </a:prstGeom>
        </p:spPr>
      </p:pic>
      <p:pic>
        <p:nvPicPr>
          <p:cNvPr id="8" name="Obraz 7" descr="FE_POWER_poziom_pl-1_rgb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07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1852"/>
            <a:ext cx="5638801" cy="1572126"/>
          </a:xfrm>
        </p:spPr>
        <p:txBody>
          <a:bodyPr rtlCol="0"/>
          <a:lstStyle/>
          <a:p>
            <a:pPr rtl="0"/>
            <a:r>
              <a:rPr lang="pl-PL" dirty="0" smtClean="0"/>
              <a:t>Typy generyczne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b="1" dirty="0">
                <a:latin typeface="Segoe UI" panose="020B0502040204020203" pitchFamily="34" charset="0"/>
              </a:rPr>
              <a:t>Typy generyczne</a:t>
            </a:r>
            <a:r>
              <a:rPr lang="pl-PL" dirty="0">
                <a:latin typeface="Segoe UI" panose="020B0502040204020203" pitchFamily="34" charset="0"/>
              </a:rPr>
              <a:t> są nazywane inaczej </a:t>
            </a:r>
            <a:r>
              <a:rPr lang="pl-PL" b="1" dirty="0">
                <a:latin typeface="Segoe UI" panose="020B0502040204020203" pitchFamily="34" charset="0"/>
              </a:rPr>
              <a:t>szablonami</a:t>
            </a:r>
            <a:r>
              <a:rPr lang="pl-PL" dirty="0">
                <a:latin typeface="Segoe UI" panose="020B0502040204020203" pitchFamily="34" charset="0"/>
              </a:rPr>
              <a:t>. Umożliwiają one parametryzowanie </a:t>
            </a:r>
            <a:r>
              <a:rPr lang="pl-PL" b="1" dirty="0">
                <a:latin typeface="Segoe UI" panose="020B0502040204020203" pitchFamily="34" charset="0"/>
              </a:rPr>
              <a:t>klasy</a:t>
            </a:r>
            <a:r>
              <a:rPr lang="pl-PL" dirty="0">
                <a:latin typeface="Segoe UI" panose="020B0502040204020203" pitchFamily="34" charset="0"/>
              </a:rPr>
              <a:t>/</a:t>
            </a:r>
            <a:r>
              <a:rPr lang="pl-PL" b="1" dirty="0">
                <a:latin typeface="Segoe UI" panose="020B0502040204020203" pitchFamily="34" charset="0"/>
              </a:rPr>
              <a:t>metody</a:t>
            </a:r>
            <a:r>
              <a:rPr lang="pl-PL" dirty="0">
                <a:latin typeface="Segoe UI" panose="020B0502040204020203" pitchFamily="34" charset="0"/>
              </a:rPr>
              <a:t>/</a:t>
            </a:r>
            <a:r>
              <a:rPr lang="pl-PL" b="1" dirty="0">
                <a:latin typeface="Segoe UI" panose="020B0502040204020203" pitchFamily="34" charset="0"/>
              </a:rPr>
              <a:t>interfejsu</a:t>
            </a:r>
            <a:r>
              <a:rPr lang="pl-PL" dirty="0">
                <a:latin typeface="Segoe UI" panose="020B0502040204020203" pitchFamily="34" charset="0"/>
              </a:rPr>
              <a:t>, które realizowane jest poprzez przekazanie typów argumentów w </a:t>
            </a:r>
            <a:r>
              <a:rPr lang="pl-PL" b="1" dirty="0">
                <a:latin typeface="Segoe UI" panose="020B0502040204020203" pitchFamily="34" charset="0"/>
              </a:rPr>
              <a:t>momencie rzeczywistego wykorzystania ich w kodzie</a:t>
            </a:r>
            <a:r>
              <a:rPr lang="pl-PL" dirty="0">
                <a:latin typeface="Segoe UI" panose="020B0502040204020203" pitchFamily="34" charset="0"/>
              </a:rPr>
              <a:t>. Wykorzystując taki mechanizm, możemy wielokrotnie wykorzystywać te same fragmenty kodu, ponieważ nie są na sztywno powiązane z żadną konkretną implementacją. </a:t>
            </a:r>
            <a:r>
              <a:rPr lang="pl-PL" b="1" dirty="0">
                <a:latin typeface="Segoe UI" panose="020B0502040204020203" pitchFamily="34" charset="0"/>
              </a:rPr>
              <a:t>Dzięki typom generycznym dodatkowo jesteśmy w stanie pozbyć się zbędnego rzutowania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77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LAMBDA – przykład 2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4" y="2382746"/>
            <a:ext cx="2686050" cy="94297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1" y="3602628"/>
            <a:ext cx="4486275" cy="102870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3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LAMBDA – przykład 3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2354987"/>
            <a:ext cx="2990850" cy="98107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661818"/>
            <a:ext cx="6619875" cy="561975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29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REFERENCJE METOD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Niektóre proste wyrażenia lambda, </a:t>
            </a:r>
            <a:r>
              <a:rPr lang="pl-PL" b="1" dirty="0">
                <a:latin typeface="Segoe UI" panose="020B0502040204020203" pitchFamily="34" charset="0"/>
              </a:rPr>
              <a:t>możemy zapisać za pomocą referencji metody</a:t>
            </a:r>
            <a:r>
              <a:rPr lang="pl-PL" dirty="0">
                <a:latin typeface="Segoe UI" panose="020B0502040204020203" pitchFamily="34" charset="0"/>
              </a:rPr>
              <a:t>. Zamiast pisać wywołanie metody, możemy podać jedynie jej nazwę. W takim przypadku </a:t>
            </a:r>
            <a:r>
              <a:rPr lang="pl-PL" b="1" dirty="0">
                <a:latin typeface="Segoe UI" panose="020B0502040204020203" pitchFamily="34" charset="0"/>
              </a:rPr>
              <a:t>nazwę klasy i metody musimy oddzielić od siebie znakami </a:t>
            </a:r>
            <a:r>
              <a:rPr lang="pl-PL" b="1" dirty="0" smtClean="0">
                <a:latin typeface="Segoe UI" panose="020B0502040204020203" pitchFamily="34" charset="0"/>
              </a:rPr>
              <a:t>'::'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  <a:r>
              <a:rPr lang="pl-PL" dirty="0">
                <a:latin typeface="Segoe UI" panose="020B0502040204020203" pitchFamily="34" charset="0"/>
              </a:rPr>
              <a:t/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>
                <a:latin typeface="Segoe UI" panose="020B0502040204020203" pitchFamily="34" charset="0"/>
              </a:rPr>
              <a:t>Z referencji do metody możemy korzystać, gdy </a:t>
            </a:r>
            <a:r>
              <a:rPr lang="pl-PL" b="1" dirty="0">
                <a:latin typeface="Segoe UI" panose="020B0502040204020203" pitchFamily="34" charset="0"/>
              </a:rPr>
              <a:t>lambda posiada jeden argument oraz jest spełniony jeden z warunków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latin typeface="Segoe UI" panose="020B0502040204020203" pitchFamily="34" charset="0"/>
              </a:rPr>
              <a:t>argument </a:t>
            </a:r>
            <a:r>
              <a:rPr lang="pl-PL" dirty="0">
                <a:latin typeface="Segoe UI" panose="020B0502040204020203" pitchFamily="34" charset="0"/>
              </a:rPr>
              <a:t>wejściowy lambdy jest argumentem metody z pewnej </a:t>
            </a:r>
            <a:r>
              <a:rPr lang="pl-PL" dirty="0" smtClean="0">
                <a:latin typeface="Segoe UI" panose="020B0502040204020203" pitchFamily="34" charset="0"/>
              </a:rPr>
              <a:t>klasy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na argumencie wejściowym wywoływana jest bezargumentowa metoda.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0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REFERENCJE METOD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02" y="2786744"/>
            <a:ext cx="6696848" cy="1711234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7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Interfejsy funkcyjne</a:t>
            </a:r>
            <a:br>
              <a:rPr lang="pl-PL" dirty="0" smtClean="0"/>
            </a:br>
            <a:r>
              <a:rPr lang="pl-PL" dirty="0" smtClean="0"/>
              <a:t>- podsumowanie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4" y="2389278"/>
            <a:ext cx="4972050" cy="7905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78699"/>
            <a:ext cx="6010275" cy="85725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41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err="1" smtClean="0"/>
              <a:t>optional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b="1" dirty="0" err="1" smtClean="0">
                <a:latin typeface="Segoe UI" panose="020B0502040204020203" pitchFamily="34" charset="0"/>
              </a:rPr>
              <a:t>Optional</a:t>
            </a:r>
            <a:r>
              <a:rPr lang="pl-PL" dirty="0">
                <a:latin typeface="Segoe UI" panose="020B0502040204020203" pitchFamily="34" charset="0"/>
              </a:rPr>
              <a:t>, znajdujący się </a:t>
            </a: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pakiecie </a:t>
            </a:r>
            <a:r>
              <a:rPr lang="pl-PL" b="1" dirty="0" err="1">
                <a:latin typeface="Segoe UI" panose="020B0502040204020203" pitchFamily="34" charset="0"/>
              </a:rPr>
              <a:t>java.util</a:t>
            </a:r>
            <a:r>
              <a:rPr lang="pl-PL" dirty="0">
                <a:latin typeface="Segoe UI" panose="020B0502040204020203" pitchFamily="34" charset="0"/>
              </a:rPr>
              <a:t> jest obiektem, który </a:t>
            </a:r>
            <a:r>
              <a:rPr lang="pl-PL" b="1" dirty="0">
                <a:latin typeface="Segoe UI" panose="020B0502040204020203" pitchFamily="34" charset="0"/>
              </a:rPr>
              <a:t>opakowuje obiekt docelowy</a:t>
            </a:r>
            <a:r>
              <a:rPr lang="pl-PL" dirty="0">
                <a:latin typeface="Segoe UI" panose="020B0502040204020203" pitchFamily="34" charset="0"/>
              </a:rPr>
              <a:t>, tzn., jest pewnego rodzaju pudełkiem, które taki obiekt może zawierać lub nie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r>
              <a:rPr lang="pl-PL" dirty="0">
                <a:latin typeface="Segoe UI" panose="020B0502040204020203" pitchFamily="34" charset="0"/>
              </a:rPr>
              <a:t>Klasa </a:t>
            </a:r>
            <a:r>
              <a:rPr lang="pl-PL" dirty="0" err="1">
                <a:latin typeface="Segoe UI" panose="020B0502040204020203" pitchFamily="34" charset="0"/>
              </a:rPr>
              <a:t>Optional</a:t>
            </a:r>
            <a:r>
              <a:rPr lang="pl-PL" dirty="0">
                <a:latin typeface="Segoe UI" panose="020B0502040204020203" pitchFamily="34" charset="0"/>
              </a:rPr>
              <a:t> daje nam dostęp do wielu </a:t>
            </a:r>
            <a:r>
              <a:rPr lang="pl-PL" dirty="0" smtClean="0">
                <a:latin typeface="Segoe UI" panose="020B0502040204020203" pitchFamily="34" charset="0"/>
              </a:rPr>
              <a:t>metod: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Segoe UI" panose="020B0502040204020203" pitchFamily="34" charset="0"/>
              </a:rPr>
              <a:t>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ofNullable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isPresent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ifPresent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orElse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orElseGet</a:t>
            </a:r>
            <a:endParaRPr lang="pl-PL" b="1" dirty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15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err="1" smtClean="0"/>
              <a:t>Optional</a:t>
            </a:r>
            <a:r>
              <a:rPr lang="pl-PL" dirty="0" smtClean="0"/>
              <a:t> - kreacja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Za tworzenie obiektów odpowiedzialna jest metoda statyczna </a:t>
            </a:r>
            <a:r>
              <a:rPr lang="pl-PL" b="1" dirty="0">
                <a:latin typeface="Segoe UI" panose="020B0502040204020203" pitchFamily="34" charset="0"/>
              </a:rPr>
              <a:t>of</a:t>
            </a:r>
            <a:r>
              <a:rPr lang="pl-PL" dirty="0">
                <a:latin typeface="Segoe UI" panose="020B0502040204020203" pitchFamily="34" charset="0"/>
              </a:rPr>
              <a:t> lub </a:t>
            </a:r>
            <a:r>
              <a:rPr lang="pl-PL" b="1" dirty="0" err="1">
                <a:latin typeface="Segoe UI" panose="020B0502040204020203" pitchFamily="34" charset="0"/>
              </a:rPr>
              <a:t>ofNullable</a:t>
            </a:r>
            <a:r>
              <a:rPr lang="pl-PL" dirty="0">
                <a:latin typeface="Segoe UI" panose="020B0502040204020203" pitchFamily="34" charset="0"/>
              </a:rPr>
              <a:t>. Różnica między pierwszą, </a:t>
            </a:r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a </a:t>
            </a:r>
            <a:r>
              <a:rPr lang="pl-PL" dirty="0">
                <a:latin typeface="Segoe UI" panose="020B0502040204020203" pitchFamily="34" charset="0"/>
              </a:rPr>
              <a:t>drugą metodą polega m.in. na tym, że pierwsza </a:t>
            </a:r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z </a:t>
            </a:r>
            <a:r>
              <a:rPr lang="pl-PL" dirty="0">
                <a:latin typeface="Segoe UI" panose="020B0502040204020203" pitchFamily="34" charset="0"/>
              </a:rPr>
              <a:t>metod </a:t>
            </a:r>
            <a:r>
              <a:rPr lang="pl-PL" b="1" dirty="0">
                <a:latin typeface="Segoe UI" panose="020B0502040204020203" pitchFamily="34" charset="0"/>
              </a:rPr>
              <a:t>nie pozwala na przyjmowanie wartości typu </a:t>
            </a:r>
            <a:r>
              <a:rPr lang="pl-PL" b="1" dirty="0" err="1" smtClean="0">
                <a:latin typeface="Segoe UI" panose="020B0502040204020203" pitchFamily="34" charset="0"/>
              </a:rPr>
              <a:t>null</a:t>
            </a:r>
            <a:r>
              <a:rPr lang="pl-PL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" y="4009529"/>
            <a:ext cx="6118044" cy="2426378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76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err="1" smtClean="0"/>
              <a:t>Optional</a:t>
            </a:r>
            <a:r>
              <a:rPr lang="pl-PL" dirty="0" smtClean="0"/>
              <a:t> – sprawdzanie wartości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Klasa </a:t>
            </a:r>
            <a:r>
              <a:rPr lang="pl-PL" b="1" dirty="0" err="1">
                <a:latin typeface="Segoe UI" panose="020B0502040204020203" pitchFamily="34" charset="0"/>
              </a:rPr>
              <a:t>Optional</a:t>
            </a:r>
            <a:r>
              <a:rPr lang="pl-PL" dirty="0">
                <a:latin typeface="Segoe UI" panose="020B0502040204020203" pitchFamily="34" charset="0"/>
              </a:rPr>
              <a:t> udostępnia metody, które pozwalają na </a:t>
            </a:r>
            <a:r>
              <a:rPr lang="pl-PL" b="1" dirty="0">
                <a:latin typeface="Segoe UI" panose="020B0502040204020203" pitchFamily="34" charset="0"/>
              </a:rPr>
              <a:t>warunkowe wykonanie operacji</a:t>
            </a:r>
            <a:r>
              <a:rPr lang="pl-PL" dirty="0">
                <a:latin typeface="Segoe UI" panose="020B0502040204020203" pitchFamily="34" charset="0"/>
              </a:rPr>
              <a:t>, jeśli faktycznie w jego wnętrzu </a:t>
            </a:r>
            <a:r>
              <a:rPr lang="pl-PL" dirty="0" smtClean="0">
                <a:latin typeface="Segoe UI" panose="020B0502040204020203" pitchFamily="34" charset="0"/>
              </a:rPr>
              <a:t>znajduje </a:t>
            </a:r>
            <a:r>
              <a:rPr lang="pl-PL" dirty="0">
                <a:latin typeface="Segoe UI" panose="020B0502040204020203" pitchFamily="34" charset="0"/>
              </a:rPr>
              <a:t>się referencja do obiektu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isPresent</a:t>
            </a:r>
            <a:r>
              <a:rPr lang="pl-PL" dirty="0">
                <a:latin typeface="Segoe UI" panose="020B0502040204020203" pitchFamily="34" charset="0"/>
              </a:rPr>
              <a:t> zwraca wartość </a:t>
            </a:r>
            <a:r>
              <a:rPr lang="pl-PL" dirty="0" err="1">
                <a:latin typeface="Segoe UI" panose="020B0502040204020203" pitchFamily="34" charset="0"/>
              </a:rPr>
              <a:t>true</a:t>
            </a:r>
            <a:r>
              <a:rPr lang="pl-PL" dirty="0">
                <a:latin typeface="Segoe UI" panose="020B0502040204020203" pitchFamily="34" charset="0"/>
              </a:rPr>
              <a:t>/</a:t>
            </a:r>
            <a:r>
              <a:rPr lang="pl-PL" dirty="0" err="1">
                <a:latin typeface="Segoe UI" panose="020B0502040204020203" pitchFamily="34" charset="0"/>
              </a:rPr>
              <a:t>false</a:t>
            </a:r>
            <a:r>
              <a:rPr lang="pl-PL" dirty="0">
                <a:latin typeface="Segoe UI" panose="020B0502040204020203" pitchFamily="34" charset="0"/>
              </a:rPr>
              <a:t> w zależności od tego, czy </a:t>
            </a:r>
            <a:r>
              <a:rPr lang="pl-PL" dirty="0" err="1">
                <a:latin typeface="Segoe UI" panose="020B0502040204020203" pitchFamily="34" charset="0"/>
              </a:rPr>
              <a:t>Optional</a:t>
            </a:r>
            <a:r>
              <a:rPr lang="pl-PL" dirty="0">
                <a:latin typeface="Segoe UI" panose="020B0502040204020203" pitchFamily="34" charset="0"/>
              </a:rPr>
              <a:t> przechowuje </a:t>
            </a:r>
            <a:r>
              <a:rPr lang="pl-PL" dirty="0" smtClean="0">
                <a:latin typeface="Segoe UI" panose="020B0502040204020203" pitchFamily="34" charset="0"/>
              </a:rPr>
              <a:t>jakiś obiekt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ifPresent</a:t>
            </a:r>
            <a:r>
              <a:rPr lang="pl-PL" dirty="0">
                <a:latin typeface="Segoe UI" panose="020B0502040204020203" pitchFamily="34" charset="0"/>
              </a:rPr>
              <a:t> przyjmuje argument w postaci interfejsu </a:t>
            </a:r>
            <a:r>
              <a:rPr lang="pl-PL" dirty="0" smtClean="0">
                <a:latin typeface="Segoe UI" panose="020B0502040204020203" pitchFamily="34" charset="0"/>
              </a:rPr>
              <a:t>funkcyjnego </a:t>
            </a:r>
            <a:r>
              <a:rPr lang="pl-PL" dirty="0">
                <a:latin typeface="Segoe UI" panose="020B0502040204020203" pitchFamily="34" charset="0"/>
              </a:rPr>
              <a:t>Consumer. Consumer ten </a:t>
            </a:r>
            <a:r>
              <a:rPr lang="pl-PL" b="1" dirty="0">
                <a:latin typeface="Segoe UI" panose="020B0502040204020203" pitchFamily="34" charset="0"/>
              </a:rPr>
              <a:t>wywoła się tylko i wyłącznie w przypadku, gdy </a:t>
            </a:r>
            <a:r>
              <a:rPr lang="pl-PL" b="1" dirty="0" err="1">
                <a:latin typeface="Segoe UI" panose="020B0502040204020203" pitchFamily="34" charset="0"/>
              </a:rPr>
              <a:t>Optional</a:t>
            </a:r>
            <a:r>
              <a:rPr lang="pl-PL" b="1" dirty="0">
                <a:latin typeface="Segoe UI" panose="020B0502040204020203" pitchFamily="34" charset="0"/>
              </a:rPr>
              <a:t> przechowuje referencję do obiektu</a:t>
            </a:r>
            <a:r>
              <a:rPr lang="pl-PL" dirty="0"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09" y="2072643"/>
            <a:ext cx="5590746" cy="3168559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2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Pobieranie wartości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Klasa </a:t>
            </a:r>
            <a:r>
              <a:rPr lang="pl-PL" dirty="0" err="1">
                <a:latin typeface="Segoe UI" panose="020B0502040204020203" pitchFamily="34" charset="0"/>
              </a:rPr>
              <a:t>Optional</a:t>
            </a:r>
            <a:r>
              <a:rPr lang="pl-PL" dirty="0">
                <a:latin typeface="Segoe UI" panose="020B0502040204020203" pitchFamily="34" charset="0"/>
              </a:rPr>
              <a:t> udostępnia kilka metod umożliwiających pobieranie wartości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get</a:t>
            </a:r>
            <a:r>
              <a:rPr lang="pl-PL" dirty="0">
                <a:latin typeface="Segoe UI" panose="020B0502040204020203" pitchFamily="34" charset="0"/>
              </a:rPr>
              <a:t> zwraca wartość przechowywaną </a:t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obiekcie, bądź też </a:t>
            </a:r>
            <a:r>
              <a:rPr lang="pl-PL" b="1" dirty="0">
                <a:latin typeface="Segoe UI" panose="020B0502040204020203" pitchFamily="34" charset="0"/>
              </a:rPr>
              <a:t>w przypadku </a:t>
            </a:r>
            <a:r>
              <a:rPr lang="pl-PL" b="1" dirty="0" err="1">
                <a:latin typeface="Segoe UI" panose="020B0502040204020203" pitchFamily="34" charset="0"/>
              </a:rPr>
              <a:t>nulla</a:t>
            </a:r>
            <a:r>
              <a:rPr lang="pl-PL" b="1" dirty="0">
                <a:latin typeface="Segoe UI" panose="020B0502040204020203" pitchFamily="34" charset="0"/>
              </a:rPr>
              <a:t> wyrzuca wyjątek</a:t>
            </a:r>
            <a:r>
              <a:rPr lang="pl-PL" dirty="0">
                <a:latin typeface="Segoe UI" panose="020B0502040204020203" pitchFamily="34" charset="0"/>
              </a:rPr>
              <a:t>: </a:t>
            </a:r>
            <a:r>
              <a:rPr lang="pl-PL" b="1" dirty="0" err="1" smtClean="0">
                <a:latin typeface="Segoe UI" panose="020B0502040204020203" pitchFamily="34" charset="0"/>
              </a:rPr>
              <a:t>NoSuchElementException</a:t>
            </a:r>
            <a:endParaRPr lang="pl-PL" b="1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orElse</a:t>
            </a:r>
            <a:r>
              <a:rPr lang="pl-PL" dirty="0">
                <a:latin typeface="Segoe UI" panose="020B0502040204020203" pitchFamily="34" charset="0"/>
              </a:rPr>
              <a:t> zwraca wartość przechowywaną </a:t>
            </a:r>
            <a:br>
              <a:rPr lang="pl-PL" dirty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 err="1">
                <a:latin typeface="Segoe UI" panose="020B0502040204020203" pitchFamily="34" charset="0"/>
              </a:rPr>
              <a:t>Optionalu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b="1" dirty="0">
                <a:latin typeface="Segoe UI" panose="020B0502040204020203" pitchFamily="34" charset="0"/>
              </a:rPr>
              <a:t>lub wartość wskazaną jako argument metody w przypadku pustego </a:t>
            </a:r>
            <a:r>
              <a:rPr lang="pl-PL" b="1" dirty="0" err="1" smtClean="0">
                <a:latin typeface="Segoe UI" panose="020B0502040204020203" pitchFamily="34" charset="0"/>
              </a:rPr>
              <a:t>Optionala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orElseGet</a:t>
            </a:r>
            <a:r>
              <a:rPr lang="pl-PL" dirty="0">
                <a:latin typeface="Segoe UI" panose="020B0502040204020203" pitchFamily="34" charset="0"/>
              </a:rPr>
              <a:t> zwraca wartość przechowywaną </a:t>
            </a:r>
            <a:r>
              <a:rPr lang="pl-PL" dirty="0" smtClean="0">
                <a:latin typeface="Segoe UI" panose="020B0502040204020203" pitchFamily="34" charset="0"/>
              </a:rPr>
              <a:t/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 err="1">
                <a:latin typeface="Segoe UI" panose="020B0502040204020203" pitchFamily="34" charset="0"/>
              </a:rPr>
              <a:t>Optionalu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b="1" dirty="0">
                <a:latin typeface="Segoe UI" panose="020B0502040204020203" pitchFamily="34" charset="0"/>
              </a:rPr>
              <a:t>lub wartość wskazaną przez Supplier</a:t>
            </a:r>
            <a:r>
              <a:rPr lang="pl-PL" dirty="0">
                <a:latin typeface="Segoe UI" panose="020B0502040204020203" pitchFamily="34" charset="0"/>
              </a:rPr>
              <a:t>, który jest argumentem wejściowym.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2238557"/>
            <a:ext cx="5408295" cy="218485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08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Pobieranie wartości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UWAGA: Chcąc </a:t>
            </a:r>
            <a:r>
              <a:rPr lang="pl-PL" b="1" dirty="0">
                <a:latin typeface="Segoe UI" panose="020B0502040204020203" pitchFamily="34" charset="0"/>
              </a:rPr>
              <a:t>wykorzystać metodę </a:t>
            </a:r>
            <a:r>
              <a:rPr lang="pl-PL" b="1" dirty="0" err="1">
                <a:latin typeface="Segoe UI" panose="020B0502040204020203" pitchFamily="34" charset="0"/>
              </a:rPr>
              <a:t>get</a:t>
            </a:r>
            <a:r>
              <a:rPr lang="pl-PL" dirty="0">
                <a:latin typeface="Segoe UI" panose="020B0502040204020203" pitchFamily="34" charset="0"/>
              </a:rPr>
              <a:t>, powinniśmy najpierw </a:t>
            </a:r>
            <a:r>
              <a:rPr lang="pl-PL" b="1" dirty="0">
                <a:latin typeface="Segoe UI" panose="020B0502040204020203" pitchFamily="34" charset="0"/>
              </a:rPr>
              <a:t>sprawdzić dostępność obiektu za pomocą metody </a:t>
            </a:r>
            <a:r>
              <a:rPr lang="pl-PL" b="1" dirty="0" err="1">
                <a:latin typeface="Segoe UI" panose="020B0502040204020203" pitchFamily="34" charset="0"/>
              </a:rPr>
              <a:t>isPresent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UWAGA: Metoda </a:t>
            </a:r>
            <a:r>
              <a:rPr lang="pl-PL" b="1" dirty="0" err="1">
                <a:latin typeface="Segoe UI" panose="020B0502040204020203" pitchFamily="34" charset="0"/>
              </a:rPr>
              <a:t>orElseGet</a:t>
            </a:r>
            <a:r>
              <a:rPr lang="pl-PL" b="1" dirty="0">
                <a:latin typeface="Segoe UI" panose="020B0502040204020203" pitchFamily="34" charset="0"/>
              </a:rPr>
              <a:t> w przeciwieństwie do </a:t>
            </a:r>
            <a:r>
              <a:rPr lang="pl-PL" b="1" dirty="0" err="1">
                <a:latin typeface="Segoe UI" panose="020B0502040204020203" pitchFamily="34" charset="0"/>
              </a:rPr>
              <a:t>orElse</a:t>
            </a:r>
            <a:r>
              <a:rPr lang="pl-PL" b="1" dirty="0">
                <a:latin typeface="Segoe UI" panose="020B0502040204020203" pitchFamily="34" charset="0"/>
              </a:rPr>
              <a:t> </a:t>
            </a:r>
            <a:r>
              <a:rPr lang="pl-PL" dirty="0">
                <a:latin typeface="Segoe UI" panose="020B0502040204020203" pitchFamily="34" charset="0"/>
              </a:rPr>
              <a:t>wyliczy wartość zastępczą </a:t>
            </a:r>
            <a:r>
              <a:rPr lang="pl-PL" b="1" dirty="0">
                <a:latin typeface="Segoe UI" panose="020B0502040204020203" pitchFamily="34" charset="0"/>
              </a:rPr>
              <a:t>tylko, gdy </a:t>
            </a:r>
            <a:r>
              <a:rPr lang="pl-PL" b="1" dirty="0" err="1">
                <a:latin typeface="Segoe UI" panose="020B0502040204020203" pitchFamily="34" charset="0"/>
              </a:rPr>
              <a:t>Optional</a:t>
            </a:r>
            <a:r>
              <a:rPr lang="pl-PL" b="1" dirty="0">
                <a:latin typeface="Segoe UI" panose="020B0502040204020203" pitchFamily="34" charset="0"/>
              </a:rPr>
              <a:t> jest pusty</a:t>
            </a:r>
            <a:r>
              <a:rPr lang="pl-PL" dirty="0">
                <a:latin typeface="Segoe UI" panose="020B0502040204020203" pitchFamily="34" charset="0"/>
              </a:rPr>
              <a:t>. Oznacza to, że wydajność metody </a:t>
            </a:r>
            <a:r>
              <a:rPr lang="pl-PL" dirty="0" err="1">
                <a:latin typeface="Segoe UI" panose="020B0502040204020203" pitchFamily="34" charset="0"/>
              </a:rPr>
              <a:t>orElseGet</a:t>
            </a:r>
            <a:r>
              <a:rPr lang="pl-PL" dirty="0">
                <a:latin typeface="Segoe UI" panose="020B0502040204020203" pitchFamily="34" charset="0"/>
              </a:rPr>
              <a:t> jest lepsza, niż metody </a:t>
            </a:r>
            <a:r>
              <a:rPr lang="pl-PL" dirty="0" err="1">
                <a:latin typeface="Segoe UI" panose="020B0502040204020203" pitchFamily="34" charset="0"/>
              </a:rPr>
              <a:t>orElse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58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1852"/>
            <a:ext cx="5638801" cy="1572126"/>
          </a:xfrm>
        </p:spPr>
        <p:txBody>
          <a:bodyPr rtlCol="0"/>
          <a:lstStyle/>
          <a:p>
            <a:pPr rtl="0"/>
            <a:r>
              <a:rPr lang="pl-PL" dirty="0" smtClean="0"/>
              <a:t>Typy generyczne</a:t>
            </a:r>
            <a:br>
              <a:rPr lang="pl-PL" dirty="0" smtClean="0"/>
            </a:br>
            <a:r>
              <a:rPr lang="pl-PL" dirty="0" smtClean="0"/>
              <a:t>- przykład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przypadku </a:t>
            </a:r>
            <a:r>
              <a:rPr lang="pl-PL" dirty="0" smtClean="0">
                <a:latin typeface="Segoe UI" panose="020B0502040204020203" pitchFamily="34" charset="0"/>
              </a:rPr>
              <a:t>przedstawionego fragmentu </a:t>
            </a:r>
            <a:r>
              <a:rPr lang="pl-PL" dirty="0">
                <a:latin typeface="Segoe UI" panose="020B0502040204020203" pitchFamily="34" charset="0"/>
              </a:rPr>
              <a:t>kodu jesteśmy w stanie przekazać dowolny obiekt do obiektu klasy Box (ze względu na korzystanie z typu Object). Niemniej jednak, </a:t>
            </a:r>
            <a:r>
              <a:rPr lang="pl-PL" b="1" dirty="0">
                <a:latin typeface="Segoe UI" panose="020B0502040204020203" pitchFamily="34" charset="0"/>
              </a:rPr>
              <a:t>nie jesteśmy w żaden sposób chronieni na poziomie kompilacji</a:t>
            </a:r>
            <a:r>
              <a:rPr lang="pl-PL" dirty="0">
                <a:latin typeface="Segoe UI" panose="020B0502040204020203" pitchFamily="34" charset="0"/>
              </a:rPr>
              <a:t> przed omyłkowym przekazywaniem różnego typu obiektów do tego samego obiektu klasy Box, co </a:t>
            </a:r>
            <a:r>
              <a:rPr lang="pl-PL" b="1" dirty="0">
                <a:latin typeface="Segoe UI" panose="020B0502040204020203" pitchFamily="34" charset="0"/>
              </a:rPr>
              <a:t>może prowadzić do błędów w trakcie działania aplikacji</a:t>
            </a:r>
            <a:r>
              <a:rPr lang="pl-PL" dirty="0">
                <a:latin typeface="Segoe UI" panose="020B0502040204020203" pitchFamily="34" charset="0"/>
              </a:rPr>
              <a:t>. Dzięki możliwości wykorzystania typów generycznych, kompilator jest w stanie sprawdzić poprawność przekazywanych typów.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780" y="3494043"/>
            <a:ext cx="2914650" cy="21907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801" y="1086215"/>
            <a:ext cx="3286125" cy="2295525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19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Pobieranie wartości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390" y="2276475"/>
            <a:ext cx="7200900" cy="352425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04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14400"/>
            <a:ext cx="6666413" cy="1572126"/>
          </a:xfrm>
        </p:spPr>
        <p:txBody>
          <a:bodyPr rtlCol="0" anchor="ctr" anchorCtr="0"/>
          <a:lstStyle/>
          <a:p>
            <a:pPr rtl="0"/>
            <a:r>
              <a:rPr lang="pl-PL" dirty="0" smtClean="0"/>
              <a:t>JAVA STREAM API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629989"/>
            <a:ext cx="6222274" cy="4023360"/>
          </a:xfrm>
        </p:spPr>
        <p:txBody>
          <a:bodyPr rtlCol="0"/>
          <a:lstStyle/>
          <a:p>
            <a:r>
              <a:rPr lang="pl-PL" dirty="0"/>
              <a:t>Klasy dające dostęp do interfejsu </a:t>
            </a:r>
            <a:r>
              <a:rPr lang="pl-PL" b="1" dirty="0" err="1"/>
              <a:t>Stream</a:t>
            </a:r>
            <a:r>
              <a:rPr lang="pl-PL" dirty="0"/>
              <a:t> z pakietu </a:t>
            </a:r>
            <a:r>
              <a:rPr lang="pl-PL" b="1" dirty="0" err="1"/>
              <a:t>java.util.stream</a:t>
            </a:r>
            <a:r>
              <a:rPr lang="pl-PL" dirty="0"/>
              <a:t> umożliwiają funkcyjny sposób przetwarzania danych. Strumienie (tzw. </a:t>
            </a:r>
            <a:r>
              <a:rPr lang="pl-PL" b="1" dirty="0" err="1"/>
              <a:t>streamy</a:t>
            </a:r>
            <a:r>
              <a:rPr lang="pl-PL" dirty="0"/>
              <a:t>) </a:t>
            </a:r>
            <a:r>
              <a:rPr lang="pl-PL" b="1" dirty="0"/>
              <a:t>reprezentują</a:t>
            </a:r>
            <a:r>
              <a:rPr lang="pl-PL" dirty="0"/>
              <a:t> sekwencyjny zestaw elementów i pozwalają na </a:t>
            </a:r>
            <a:r>
              <a:rPr lang="pl-PL" b="1" dirty="0"/>
              <a:t>wykonywanie</a:t>
            </a:r>
            <a:r>
              <a:rPr lang="pl-PL" dirty="0"/>
              <a:t> różnych </a:t>
            </a:r>
            <a:r>
              <a:rPr lang="pl-PL" b="1" dirty="0"/>
              <a:t>operacji na tych elementach</a:t>
            </a:r>
            <a:r>
              <a:rPr lang="pl-PL" dirty="0"/>
              <a:t>.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9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A KOLEKCJE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/>
              <a:t>Strumienie są pewnego </a:t>
            </a:r>
            <a:r>
              <a:rPr lang="pl-PL" b="1" dirty="0"/>
              <a:t>rodzaju reprezentacją kolekcji</a:t>
            </a:r>
            <a:r>
              <a:rPr lang="pl-PL" dirty="0"/>
              <a:t>, jednak są między nimi pewne różnice</a:t>
            </a:r>
            <a:r>
              <a:rPr lang="pl-PL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Strumień nie jest strukturą danych</a:t>
            </a:r>
            <a:r>
              <a:rPr lang="pl-PL" dirty="0">
                <a:latin typeface="Segoe UI" panose="020B0502040204020203" pitchFamily="34" charset="0"/>
              </a:rPr>
              <a:t>, która przechowuje elementy. Przekazuje on tylko referencje elementów ze źródła, którym może być np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  <a:br>
              <a:rPr lang="pl-PL" dirty="0" smtClean="0">
                <a:latin typeface="Segoe UI" panose="020B0502040204020203" pitchFamily="34" charset="0"/>
              </a:rPr>
            </a:br>
            <a:r>
              <a:rPr lang="pl-PL" dirty="0" smtClean="0">
                <a:latin typeface="Segoe UI" panose="020B0502040204020203" pitchFamily="34" charset="0"/>
              </a:rPr>
              <a:t>struktura danych, tablica, kolekcja, metoda generatora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Operacje na strumieniu </a:t>
            </a:r>
            <a:r>
              <a:rPr lang="pl-PL" b="1" dirty="0">
                <a:latin typeface="Segoe UI" panose="020B0502040204020203" pitchFamily="34" charset="0"/>
              </a:rPr>
              <a:t>zwracają wynik</a:t>
            </a:r>
            <a:r>
              <a:rPr lang="pl-PL" dirty="0">
                <a:latin typeface="Segoe UI" panose="020B0502040204020203" pitchFamily="34" charset="0"/>
              </a:rPr>
              <a:t>, ale </a:t>
            </a:r>
            <a:r>
              <a:rPr lang="pl-PL" b="1" dirty="0">
                <a:latin typeface="Segoe UI" panose="020B0502040204020203" pitchFamily="34" charset="0"/>
              </a:rPr>
              <a:t>nie modyfikują źródła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strumienia, </a:t>
            </a:r>
            <a:r>
              <a:rPr lang="pl-PL" dirty="0">
                <a:latin typeface="Segoe UI" panose="020B0502040204020203" pitchFamily="34" charset="0"/>
              </a:rPr>
              <a:t>np. </a:t>
            </a:r>
            <a:r>
              <a:rPr lang="pl-PL" b="1" dirty="0">
                <a:latin typeface="Segoe UI" panose="020B0502040204020203" pitchFamily="34" charset="0"/>
              </a:rPr>
              <a:t>filtrowanie </a:t>
            </a:r>
            <a:r>
              <a:rPr lang="pl-PL" dirty="0">
                <a:latin typeface="Segoe UI" panose="020B0502040204020203" pitchFamily="34" charset="0"/>
              </a:rPr>
              <a:t>strumienia uzyskanego z kolekcji powoduje utworzenie nowego strumienia </a:t>
            </a:r>
            <a:r>
              <a:rPr lang="pl-PL" b="1" dirty="0">
                <a:latin typeface="Segoe UI" panose="020B0502040204020203" pitchFamily="34" charset="0"/>
              </a:rPr>
              <a:t>bez przefiltrowanych elementów</a:t>
            </a:r>
            <a:r>
              <a:rPr lang="pl-PL" dirty="0">
                <a:latin typeface="Segoe UI" panose="020B0502040204020203" pitchFamily="34" charset="0"/>
              </a:rPr>
              <a:t>, natomiast </a:t>
            </a:r>
            <a:r>
              <a:rPr lang="pl-PL" b="1" dirty="0">
                <a:latin typeface="Segoe UI" panose="020B0502040204020203" pitchFamily="34" charset="0"/>
              </a:rPr>
              <a:t>żaden element nie jest usuwany z oryginalnej kolekcji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A KOLEKCJE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Kolekcje mają skończony rozmiar</a:t>
            </a:r>
            <a:r>
              <a:rPr lang="pl-PL" dirty="0">
                <a:latin typeface="Segoe UI" panose="020B0502040204020203" pitchFamily="34" charset="0"/>
              </a:rPr>
              <a:t>, strumienie </a:t>
            </a:r>
            <a:r>
              <a:rPr lang="pl-PL" b="1" dirty="0">
                <a:latin typeface="Segoe UI" panose="020B0502040204020203" pitchFamily="34" charset="0"/>
              </a:rPr>
              <a:t>nie muszą posiadać skończonego rozmiaru</a:t>
            </a:r>
            <a:r>
              <a:rPr lang="pl-PL" dirty="0">
                <a:latin typeface="Segoe UI" panose="020B0502040204020203" pitchFamily="34" charset="0"/>
              </a:rPr>
              <a:t>. Operacje takie jak </a:t>
            </a:r>
            <a:r>
              <a:rPr lang="pl-PL" b="1" dirty="0">
                <a:latin typeface="Segoe UI" panose="020B0502040204020203" pitchFamily="34" charset="0"/>
              </a:rPr>
              <a:t>limit(n)</a:t>
            </a:r>
            <a:r>
              <a:rPr lang="pl-PL" dirty="0">
                <a:latin typeface="Segoe UI" panose="020B0502040204020203" pitchFamily="34" charset="0"/>
              </a:rPr>
              <a:t> lub </a:t>
            </a:r>
            <a:r>
              <a:rPr lang="pl-PL" b="1" dirty="0" err="1">
                <a:latin typeface="Segoe UI" panose="020B0502040204020203" pitchFamily="34" charset="0"/>
              </a:rPr>
              <a:t>findFirst</a:t>
            </a:r>
            <a:r>
              <a:rPr lang="pl-PL" b="1" dirty="0">
                <a:latin typeface="Segoe UI" panose="020B0502040204020203" pitchFamily="34" charset="0"/>
              </a:rPr>
              <a:t>()</a:t>
            </a:r>
            <a:r>
              <a:rPr lang="pl-PL" dirty="0">
                <a:latin typeface="Segoe UI" panose="020B0502040204020203" pitchFamily="34" charset="0"/>
              </a:rPr>
              <a:t> pozwalają na zakończenie obliczeń w strumieniach w skończonym czasie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Elementy w strumieniach </a:t>
            </a:r>
            <a:r>
              <a:rPr lang="pl-PL" b="1" dirty="0">
                <a:latin typeface="Segoe UI" panose="020B0502040204020203" pitchFamily="34" charset="0"/>
              </a:rPr>
              <a:t>odwiedzane są tylko raz podczas jego trwania</a:t>
            </a:r>
            <a:r>
              <a:rPr lang="pl-PL" dirty="0">
                <a:latin typeface="Segoe UI" panose="020B0502040204020203" pitchFamily="34" charset="0"/>
              </a:rPr>
              <a:t>. Podobnie jak </a:t>
            </a:r>
            <a:r>
              <a:rPr lang="pl-PL" dirty="0" err="1">
                <a:latin typeface="Segoe UI" panose="020B0502040204020203" pitchFamily="34" charset="0"/>
              </a:rPr>
              <a:t>Iterator</a:t>
            </a:r>
            <a:r>
              <a:rPr lang="pl-PL" dirty="0">
                <a:latin typeface="Segoe UI" panose="020B0502040204020203" pitchFamily="34" charset="0"/>
              </a:rPr>
              <a:t>, </a:t>
            </a:r>
            <a:r>
              <a:rPr lang="pl-PL" b="1" dirty="0">
                <a:latin typeface="Segoe UI" panose="020B0502040204020203" pitchFamily="34" charset="0"/>
              </a:rPr>
              <a:t>niezbędne jest wygenerowanie nowego strumienia</a:t>
            </a:r>
            <a:r>
              <a:rPr lang="pl-PL" dirty="0">
                <a:latin typeface="Segoe UI" panose="020B0502040204020203" pitchFamily="34" charset="0"/>
              </a:rPr>
              <a:t>, aby ponownie odwiedzić te same elementy źródła, np. kolekcji.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9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A KOLEKCJE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Strumienie są przetwarzane w sposób leniwy</a:t>
            </a:r>
            <a:r>
              <a:rPr lang="pl-PL" dirty="0">
                <a:latin typeface="Segoe UI" panose="020B0502040204020203" pitchFamily="34" charset="0"/>
              </a:rPr>
              <a:t> (</a:t>
            </a:r>
            <a:r>
              <a:rPr lang="pl-PL" dirty="0" err="1">
                <a:latin typeface="Segoe UI" panose="020B0502040204020203" pitchFamily="34" charset="0"/>
              </a:rPr>
              <a:t>lazy</a:t>
            </a:r>
            <a:r>
              <a:rPr lang="pl-PL" dirty="0">
                <a:latin typeface="Segoe UI" panose="020B0502040204020203" pitchFamily="34" charset="0"/>
              </a:rPr>
              <a:t>), to znaczy żadne z metod pośrednich nie są wywoływane, </a:t>
            </a:r>
            <a:r>
              <a:rPr lang="pl-PL" b="1" dirty="0">
                <a:latin typeface="Segoe UI" panose="020B0502040204020203" pitchFamily="34" charset="0"/>
              </a:rPr>
              <a:t>aż do momentu wywołania jednej z metod kończących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74" y="3436174"/>
            <a:ext cx="5613083" cy="2922307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9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A KOLEKCJE</a:t>
            </a:r>
            <a:br>
              <a:rPr lang="pl-PL" dirty="0" smtClean="0"/>
            </a:br>
            <a:r>
              <a:rPr lang="pl-PL" dirty="0" smtClean="0"/>
              <a:t>- przykład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2281645"/>
            <a:ext cx="6422869" cy="3592966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- kreacja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Javie istnieje wiele sposobów otrzymywania strumieni na podstawie wskazanych kolekcji, tablic, obiektów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stream</a:t>
            </a:r>
            <a:r>
              <a:rPr lang="pl-PL" b="1" dirty="0">
                <a:latin typeface="Segoe UI" panose="020B0502040204020203" pitchFamily="34" charset="0"/>
              </a:rPr>
              <a:t>() </a:t>
            </a:r>
            <a:r>
              <a:rPr lang="pl-PL" dirty="0">
                <a:latin typeface="Segoe UI" panose="020B0502040204020203" pitchFamily="34" charset="0"/>
              </a:rPr>
              <a:t>zwraca strumień dla klas dostępnych w Collection </a:t>
            </a:r>
            <a:r>
              <a:rPr lang="pl-PL" dirty="0" smtClean="0">
                <a:latin typeface="Segoe UI" panose="020B0502040204020203" pitchFamily="34" charset="0"/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Arrays.stream</a:t>
            </a:r>
            <a:r>
              <a:rPr lang="pl-PL" b="1" dirty="0">
                <a:latin typeface="Segoe UI" panose="020B0502040204020203" pitchFamily="34" charset="0"/>
              </a:rPr>
              <a:t>(Object[])</a:t>
            </a:r>
            <a:r>
              <a:rPr lang="pl-PL" dirty="0">
                <a:latin typeface="Segoe UI" panose="020B0502040204020203" pitchFamily="34" charset="0"/>
              </a:rPr>
              <a:t> umożliwia tworzenie strumieni na podstawie </a:t>
            </a:r>
            <a:r>
              <a:rPr lang="pl-PL" dirty="0" smtClean="0">
                <a:latin typeface="Segoe UI" panose="020B0502040204020203" pitchFamily="34" charset="0"/>
              </a:rPr>
              <a:t>tablic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metoda statyczna </a:t>
            </a:r>
            <a:r>
              <a:rPr lang="pl-PL" b="1" dirty="0" err="1">
                <a:latin typeface="Segoe UI" panose="020B0502040204020203" pitchFamily="34" charset="0"/>
              </a:rPr>
              <a:t>Stream.of</a:t>
            </a:r>
            <a:r>
              <a:rPr lang="pl-PL" b="1" dirty="0">
                <a:latin typeface="Segoe UI" panose="020B0502040204020203" pitchFamily="34" charset="0"/>
              </a:rPr>
              <a:t>(T ...</a:t>
            </a:r>
            <a:r>
              <a:rPr lang="pl-PL" b="1" dirty="0" err="1">
                <a:latin typeface="Segoe UI" panose="020B0502040204020203" pitchFamily="34" charset="0"/>
              </a:rPr>
              <a:t>values</a:t>
            </a:r>
            <a:r>
              <a:rPr lang="pl-PL" b="1" dirty="0">
                <a:latin typeface="Segoe UI" panose="020B0502040204020203" pitchFamily="34" charset="0"/>
              </a:rPr>
              <a:t>)</a:t>
            </a:r>
            <a:r>
              <a:rPr lang="pl-PL" dirty="0">
                <a:latin typeface="Segoe UI" panose="020B0502040204020203" pitchFamily="34" charset="0"/>
              </a:rPr>
              <a:t> umożliwia tworzenie strumieni na podstawie tablic, </a:t>
            </a:r>
            <a:r>
              <a:rPr lang="pl-PL" dirty="0" smtClean="0">
                <a:latin typeface="Segoe UI" panose="020B0502040204020203" pitchFamily="34" charset="0"/>
              </a:rPr>
              <a:t>obiektów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metod statyczna </a:t>
            </a:r>
            <a:r>
              <a:rPr lang="pl-PL" b="1" dirty="0" err="1">
                <a:latin typeface="Segoe UI" panose="020B0502040204020203" pitchFamily="34" charset="0"/>
              </a:rPr>
              <a:t>Stream.generate</a:t>
            </a:r>
            <a:r>
              <a:rPr lang="pl-PL" b="1" dirty="0">
                <a:latin typeface="Segoe UI" panose="020B0502040204020203" pitchFamily="34" charset="0"/>
              </a:rPr>
              <a:t>()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tworzy </a:t>
            </a:r>
            <a:r>
              <a:rPr lang="pl-PL" dirty="0" err="1" smtClean="0">
                <a:latin typeface="Segoe UI" panose="020B0502040204020203" pitchFamily="34" charset="0"/>
              </a:rPr>
              <a:t>Stream</a:t>
            </a:r>
            <a:r>
              <a:rPr lang="pl-PL" dirty="0" smtClean="0">
                <a:latin typeface="Segoe UI" panose="020B0502040204020203" pitchFamily="34" charset="0"/>
              </a:rPr>
              <a:t> </a:t>
            </a:r>
            <a:r>
              <a:rPr lang="pl-PL" dirty="0">
                <a:latin typeface="Segoe UI" panose="020B0502040204020203" pitchFamily="34" charset="0"/>
              </a:rPr>
              <a:t>elementów na podstawie wejściowego </a:t>
            </a:r>
            <a:r>
              <a:rPr lang="pl-PL" dirty="0" err="1" smtClean="0">
                <a:latin typeface="Segoe UI" panose="020B0502040204020203" pitchFamily="34" charset="0"/>
              </a:rPr>
              <a:t>Suppliera</a:t>
            </a:r>
            <a:endParaRPr lang="pl-PL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Segoe UI" panose="020B0502040204020203" pitchFamily="34" charset="0"/>
              </a:rPr>
              <a:t>strumienie </a:t>
            </a:r>
            <a:r>
              <a:rPr lang="pl-PL" dirty="0" smtClean="0">
                <a:latin typeface="Segoe UI" panose="020B0502040204020203" pitchFamily="34" charset="0"/>
              </a:rPr>
              <a:t>plików mogą </a:t>
            </a:r>
            <a:r>
              <a:rPr lang="pl-PL" dirty="0">
                <a:latin typeface="Segoe UI" panose="020B0502040204020203" pitchFamily="34" charset="0"/>
              </a:rPr>
              <a:t>być zwracane na podstawie klasy </a:t>
            </a:r>
            <a:r>
              <a:rPr lang="pl-PL" dirty="0" err="1">
                <a:latin typeface="Segoe UI" panose="020B0502040204020203" pitchFamily="34" charset="0"/>
              </a:rPr>
              <a:t>Files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4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STRUMIENIE - kreacja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36" y="2066170"/>
            <a:ext cx="7072721" cy="11741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322" y="3558813"/>
            <a:ext cx="5848350" cy="781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171" y="4419464"/>
            <a:ext cx="5200650" cy="7810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296" y="5273450"/>
            <a:ext cx="5486400" cy="533400"/>
          </a:xfrm>
          <a:prstGeom prst="rect">
            <a:avLst/>
          </a:prstGeom>
        </p:spPr>
      </p:pic>
      <p:pic>
        <p:nvPicPr>
          <p:cNvPr id="9" name="Obraz 8" descr="FE_POWER_poziom_pl-1_rgb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66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en-US" dirty="0" err="1"/>
              <a:t>Operacje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strumieniach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Operacje na strumieniach dzielą się na dwa rodzaje - </a:t>
            </a:r>
            <a:r>
              <a:rPr lang="pl-PL" b="1" dirty="0">
                <a:latin typeface="Segoe UI" panose="020B0502040204020203" pitchFamily="34" charset="0"/>
              </a:rPr>
              <a:t>pośrednie</a:t>
            </a:r>
            <a:r>
              <a:rPr lang="pl-PL" dirty="0">
                <a:latin typeface="Segoe UI" panose="020B0502040204020203" pitchFamily="34" charset="0"/>
              </a:rPr>
              <a:t> oraz </a:t>
            </a:r>
            <a:r>
              <a:rPr lang="pl-PL" b="1" dirty="0">
                <a:latin typeface="Segoe UI" panose="020B0502040204020203" pitchFamily="34" charset="0"/>
              </a:rPr>
              <a:t>kończące</a:t>
            </a:r>
            <a:r>
              <a:rPr lang="pl-PL" dirty="0">
                <a:latin typeface="Segoe UI" panose="020B0502040204020203" pitchFamily="34" charset="0"/>
              </a:rPr>
              <a:t>. Operacje pośrednie zawsze zwracają nowy strumień, są one też przetwarzane w sposób </a:t>
            </a:r>
            <a:r>
              <a:rPr lang="pl-PL" dirty="0" err="1" smtClean="0">
                <a:latin typeface="Segoe UI" panose="020B0502040204020203" pitchFamily="34" charset="0"/>
              </a:rPr>
              <a:t>lazy</a:t>
            </a:r>
            <a:r>
              <a:rPr lang="pl-PL" dirty="0" smtClean="0">
                <a:latin typeface="Segoe UI" panose="020B0502040204020203" pitchFamily="34" charset="0"/>
              </a:rPr>
              <a:t> (leniwy). </a:t>
            </a:r>
            <a:r>
              <a:rPr lang="pl-PL" dirty="0">
                <a:latin typeface="Segoe UI" panose="020B0502040204020203" pitchFamily="34" charset="0"/>
              </a:rPr>
              <a:t>Zaliczamy do nich m.in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filter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Segoe UI" panose="020B0502040204020203" pitchFamily="34" charset="0"/>
              </a:rPr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flatMap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peek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distinct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sorted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Segoe UI" panose="020B0502040204020203" pitchFamily="34" charset="0"/>
              </a:rPr>
              <a:t>limit</a:t>
            </a: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40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en-US" dirty="0" err="1"/>
              <a:t>Operacje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strumieniach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Operacje kończące są operacjami, które zwracają końcowy wynik. Ich wywołanie powoduje </a:t>
            </a:r>
            <a:r>
              <a:rPr lang="pl-PL" b="1" dirty="0">
                <a:latin typeface="Segoe UI" panose="020B0502040204020203" pitchFamily="34" charset="0"/>
              </a:rPr>
              <a:t>wykonanie się wszystkich poprzedzających funkcji pośrednich</a:t>
            </a:r>
            <a:r>
              <a:rPr lang="pl-PL" dirty="0">
                <a:latin typeface="Segoe UI" panose="020B0502040204020203" pitchFamily="34" charset="0"/>
              </a:rPr>
              <a:t>. Do funkcji kończących zaliczamy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toArray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collect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count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reduce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forEach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r>
              <a:rPr lang="pl-PL" b="1" dirty="0" err="1" smtClean="0">
                <a:latin typeface="Segoe UI" panose="020B0502040204020203" pitchFamily="34" charset="0"/>
              </a:rPr>
              <a:t>forEachOrdered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smtClean="0">
                <a:latin typeface="Segoe UI" panose="020B0502040204020203" pitchFamily="34" charset="0"/>
              </a:rPr>
              <a:t>min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r>
              <a:rPr lang="pl-PL" b="1" dirty="0" smtClean="0">
                <a:latin typeface="Segoe UI" panose="020B0502040204020203" pitchFamily="34" charset="0"/>
              </a:rPr>
              <a:t>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anyMatch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r>
              <a:rPr lang="pl-PL" b="1" dirty="0" err="1" smtClean="0">
                <a:latin typeface="Segoe UI" panose="020B0502040204020203" pitchFamily="34" charset="0"/>
              </a:rPr>
              <a:t>allMatch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r>
              <a:rPr lang="pl-PL" b="1" dirty="0" err="1" smtClean="0">
                <a:latin typeface="Segoe UI" panose="020B0502040204020203" pitchFamily="34" charset="0"/>
              </a:rPr>
              <a:t>noneMatch</a:t>
            </a:r>
            <a:endParaRPr lang="pl-PL" b="1" dirty="0" smtClean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 err="1" smtClean="0">
                <a:latin typeface="Segoe UI" panose="020B0502040204020203" pitchFamily="34" charset="0"/>
              </a:rPr>
              <a:t>findAny</a:t>
            </a:r>
            <a:r>
              <a:rPr lang="pl-PL" dirty="0" smtClean="0">
                <a:latin typeface="Segoe UI" panose="020B0502040204020203" pitchFamily="34" charset="0"/>
              </a:rPr>
              <a:t>, </a:t>
            </a:r>
            <a:r>
              <a:rPr lang="pl-PL" b="1" dirty="0" err="1" smtClean="0">
                <a:latin typeface="Segoe UI" panose="020B0502040204020203" pitchFamily="34" charset="0"/>
              </a:rPr>
              <a:t>findFirst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7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Typy generyczne</a:t>
            </a:r>
            <a:br>
              <a:rPr lang="pl-PL" dirty="0" smtClean="0"/>
            </a:br>
            <a:r>
              <a:rPr lang="en-US" dirty="0" err="1" smtClean="0"/>
              <a:t>Konwencja</a:t>
            </a:r>
            <a:r>
              <a:rPr lang="pl-PL" dirty="0"/>
              <a:t> </a:t>
            </a:r>
            <a:r>
              <a:rPr lang="en-US" dirty="0" err="1" smtClean="0"/>
              <a:t>nazewnicza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Zgodnie z konwencją, </a:t>
            </a:r>
            <a:r>
              <a:rPr lang="pl-PL" b="1" dirty="0">
                <a:latin typeface="Segoe UI" panose="020B0502040204020203" pitchFamily="34" charset="0"/>
              </a:rPr>
              <a:t>nazwy typów generycznych są najczęściej zapisywane za pomocą pojedynczej wielkiej litery</a:t>
            </a:r>
            <a:r>
              <a:rPr lang="pl-PL" dirty="0">
                <a:latin typeface="Segoe UI" panose="020B0502040204020203" pitchFamily="34" charset="0"/>
              </a:rPr>
              <a:t>. Sugeruje się wykorzystywać poniższe formy nazewnicze</a:t>
            </a:r>
            <a:r>
              <a:rPr lang="pl-PL" dirty="0" smtClean="0">
                <a:latin typeface="Segoe UI" panose="020B0502040204020203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E</a:t>
            </a:r>
            <a:r>
              <a:rPr lang="pl-PL" dirty="0">
                <a:latin typeface="Segoe UI" panose="020B0502040204020203" pitchFamily="34" charset="0"/>
              </a:rPr>
              <a:t> - Element (używany m.in. dla Java Collection API</a:t>
            </a:r>
            <a:r>
              <a:rPr lang="pl-PL" dirty="0" smtClean="0">
                <a:latin typeface="Segoe UI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K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– Klucz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N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– Liczba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T</a:t>
            </a:r>
            <a:r>
              <a:rPr lang="pl-PL" dirty="0">
                <a:latin typeface="Segoe UI" panose="020B0502040204020203" pitchFamily="34" charset="0"/>
              </a:rPr>
              <a:t> </a:t>
            </a:r>
            <a:r>
              <a:rPr lang="pl-PL" dirty="0" smtClean="0">
                <a:latin typeface="Segoe UI" panose="020B0502040204020203" pitchFamily="34" charset="0"/>
              </a:rPr>
              <a:t>– Typ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latin typeface="Segoe UI" panose="020B0502040204020203" pitchFamily="34" charset="0"/>
              </a:rPr>
              <a:t>V</a:t>
            </a:r>
            <a:r>
              <a:rPr lang="pl-PL" dirty="0">
                <a:latin typeface="Segoe UI" panose="020B0502040204020203" pitchFamily="34" charset="0"/>
              </a:rPr>
              <a:t> - Wartość</a:t>
            </a:r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70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en-US" dirty="0" err="1"/>
              <a:t>Operacje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strumieniach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91" y="3502070"/>
            <a:ext cx="7077075" cy="28670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733" y="2389051"/>
            <a:ext cx="4257675" cy="914400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9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Operacje pośrednie </a:t>
            </a:r>
            <a:br>
              <a:rPr lang="pl-PL" dirty="0" smtClean="0"/>
            </a:br>
            <a:r>
              <a:rPr lang="pl-PL" dirty="0" smtClean="0"/>
              <a:t>- MAP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>
                <a:latin typeface="Segoe UI" panose="020B0502040204020203" pitchFamily="34" charset="0"/>
              </a:rPr>
              <a:t>map</a:t>
            </a:r>
            <a:r>
              <a:rPr lang="pl-PL" dirty="0">
                <a:latin typeface="Segoe UI" panose="020B0502040204020203" pitchFamily="34" charset="0"/>
              </a:rPr>
              <a:t> oczekuje na wejście obiektu </a:t>
            </a:r>
            <a:r>
              <a:rPr lang="pl-PL" b="1" dirty="0" err="1">
                <a:latin typeface="Segoe UI" panose="020B0502040204020203" pitchFamily="34" charset="0"/>
              </a:rPr>
              <a:t>Function</a:t>
            </a:r>
            <a:r>
              <a:rPr lang="pl-PL" b="1" dirty="0">
                <a:latin typeface="Segoe UI" panose="020B0502040204020203" pitchFamily="34" charset="0"/>
              </a:rPr>
              <a:t>&lt;T, R&gt;</a:t>
            </a:r>
            <a:r>
              <a:rPr lang="pl-PL" dirty="0">
                <a:latin typeface="Segoe UI" panose="020B0502040204020203" pitchFamily="34" charset="0"/>
              </a:rPr>
              <a:t>. Jej zadaniem jest </a:t>
            </a:r>
            <a:r>
              <a:rPr lang="pl-PL" b="1" dirty="0">
                <a:latin typeface="Segoe UI" panose="020B0502040204020203" pitchFamily="34" charset="0"/>
              </a:rPr>
              <a:t>przekonwertowanie elementu </a:t>
            </a:r>
            <a:r>
              <a:rPr lang="pl-PL" dirty="0">
                <a:latin typeface="Segoe UI" panose="020B0502040204020203" pitchFamily="34" charset="0"/>
              </a:rPr>
              <a:t>strumienia na nowym element, który dodatkowo może mieć inny typ.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6" y="3692433"/>
            <a:ext cx="5364265" cy="75573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48" y="4744810"/>
            <a:ext cx="5448300" cy="590550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1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/>
              <a:t>Operacje pośrednie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-</a:t>
            </a:r>
            <a:r>
              <a:rPr lang="pl-PL" dirty="0" err="1" smtClean="0"/>
              <a:t>filter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Operacja </a:t>
            </a:r>
            <a:r>
              <a:rPr lang="pl-PL" b="1" dirty="0" err="1">
                <a:latin typeface="Segoe UI" panose="020B0502040204020203" pitchFamily="34" charset="0"/>
              </a:rPr>
              <a:t>filter</a:t>
            </a:r>
            <a:r>
              <a:rPr lang="pl-PL" b="1" dirty="0">
                <a:latin typeface="Segoe UI" panose="020B0502040204020203" pitchFamily="34" charset="0"/>
              </a:rPr>
              <a:t> </a:t>
            </a:r>
            <a:r>
              <a:rPr lang="pl-PL" dirty="0">
                <a:latin typeface="Segoe UI" panose="020B0502040204020203" pitchFamily="34" charset="0"/>
              </a:rPr>
              <a:t>umożliwia </a:t>
            </a:r>
            <a:r>
              <a:rPr lang="pl-PL" b="1" dirty="0">
                <a:latin typeface="Segoe UI" panose="020B0502040204020203" pitchFamily="34" charset="0"/>
              </a:rPr>
              <a:t>wyrzucenie ze strumienia tych elementów</a:t>
            </a:r>
            <a:r>
              <a:rPr lang="pl-PL" dirty="0">
                <a:latin typeface="Segoe UI" panose="020B0502040204020203" pitchFamily="34" charset="0"/>
              </a:rPr>
              <a:t>, które nie spełniają pewnego predykatu, który jest argumentem wejściowym metody. Przykład poniżej pokazuje w jaki sposób usunąć liczby nieparzyste ze strumienia liczb.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084048"/>
            <a:ext cx="7038975" cy="971550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12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/>
              <a:t>Operacje pośrednie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-</a:t>
            </a:r>
            <a:r>
              <a:rPr lang="pl-PL" dirty="0" err="1" smtClean="0"/>
              <a:t>distinct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Operacja </a:t>
            </a:r>
            <a:r>
              <a:rPr lang="pl-PL" b="1" dirty="0" err="1">
                <a:latin typeface="Segoe UI" panose="020B0502040204020203" pitchFamily="34" charset="0"/>
              </a:rPr>
              <a:t>distinct</a:t>
            </a:r>
            <a:r>
              <a:rPr lang="pl-PL" dirty="0">
                <a:latin typeface="Segoe UI" panose="020B0502040204020203" pitchFamily="34" charset="0"/>
              </a:rPr>
              <a:t> umożliwia stworzenie strumienia, </a:t>
            </a:r>
            <a:endParaRPr lang="pl-PL" dirty="0" smtClean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w </a:t>
            </a:r>
            <a:r>
              <a:rPr lang="pl-PL" dirty="0">
                <a:latin typeface="Segoe UI" panose="020B0502040204020203" pitchFamily="34" charset="0"/>
              </a:rPr>
              <a:t>którym </a:t>
            </a:r>
            <a:r>
              <a:rPr lang="pl-PL" b="1" dirty="0">
                <a:latin typeface="Segoe UI" panose="020B0502040204020203" pitchFamily="34" charset="0"/>
              </a:rPr>
              <a:t>wszystkie elementy są </a:t>
            </a:r>
            <a:r>
              <a:rPr lang="pl-PL" b="1" dirty="0" smtClean="0">
                <a:latin typeface="Segoe UI" panose="020B0502040204020203" pitchFamily="34" charset="0"/>
              </a:rPr>
              <a:t>unikalne</a:t>
            </a:r>
            <a:r>
              <a:rPr lang="pl-PL" dirty="0">
                <a:latin typeface="Segoe UI" panose="020B0502040204020203" pitchFamily="34" charset="0"/>
              </a:rPr>
              <a:t>, tzn. pozbywamy się powtórzeń, np.: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" y="3331392"/>
            <a:ext cx="5876925" cy="504825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09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Operacje terminalne</a:t>
            </a:r>
            <a:br>
              <a:rPr lang="pl-PL" dirty="0" smtClean="0"/>
            </a:br>
            <a:r>
              <a:rPr lang="pl-PL" dirty="0"/>
              <a:t>-</a:t>
            </a:r>
            <a:r>
              <a:rPr lang="pl-PL" dirty="0" err="1" smtClean="0"/>
              <a:t>foreach</a:t>
            </a: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Operacja </a:t>
            </a:r>
            <a:r>
              <a:rPr lang="pl-PL" b="1" dirty="0" err="1">
                <a:latin typeface="Segoe UI" panose="020B0502040204020203" pitchFamily="34" charset="0"/>
              </a:rPr>
              <a:t>forEach</a:t>
            </a:r>
            <a:r>
              <a:rPr lang="pl-PL" dirty="0">
                <a:latin typeface="Segoe UI" panose="020B0502040204020203" pitchFamily="34" charset="0"/>
              </a:rPr>
              <a:t> reprezentuje </a:t>
            </a:r>
            <a:r>
              <a:rPr lang="pl-PL" b="1" dirty="0">
                <a:latin typeface="Segoe UI" panose="020B0502040204020203" pitchFamily="34" charset="0"/>
              </a:rPr>
              <a:t>funkcyjną wersję pętli for</a:t>
            </a:r>
            <a:r>
              <a:rPr lang="pl-PL" dirty="0">
                <a:latin typeface="Segoe UI" panose="020B0502040204020203" pitchFamily="34" charset="0"/>
              </a:rPr>
              <a:t>. Funkcja ta wywołuje dowolną operację zaimplementowaną za pomocą interfejsu funkcyjnego </a:t>
            </a:r>
            <a:r>
              <a:rPr lang="pl-PL" b="1" dirty="0">
                <a:latin typeface="Segoe UI" panose="020B0502040204020203" pitchFamily="34" charset="0"/>
              </a:rPr>
              <a:t>Consumer&lt;T&gt; na każdym elemencie strumienia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4" y="3759924"/>
            <a:ext cx="3333750" cy="533400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614" y="3614669"/>
            <a:ext cx="2876550" cy="2667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676" y="4026624"/>
            <a:ext cx="4295775" cy="5143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614" y="4633415"/>
            <a:ext cx="3009900" cy="457200"/>
          </a:xfrm>
          <a:prstGeom prst="rect">
            <a:avLst/>
          </a:prstGeom>
        </p:spPr>
      </p:pic>
      <p:pic>
        <p:nvPicPr>
          <p:cNvPr id="9" name="Obraz 8" descr="FE_POWER_poziom_pl-1_rgb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3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8306"/>
            <a:ext cx="5638801" cy="1572126"/>
          </a:xfrm>
        </p:spPr>
        <p:txBody>
          <a:bodyPr rtlCol="0"/>
          <a:lstStyle/>
          <a:p>
            <a:r>
              <a:rPr lang="pl-PL" dirty="0" smtClean="0"/>
              <a:t>Operacje terminalne</a:t>
            </a:r>
            <a:br>
              <a:rPr lang="pl-PL" dirty="0" smtClean="0"/>
            </a:br>
            <a:r>
              <a:rPr lang="pl-PL" dirty="0" smtClean="0"/>
              <a:t>-</a:t>
            </a:r>
            <a:r>
              <a:rPr lang="en-US" dirty="0"/>
              <a:t> collect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11679"/>
            <a:ext cx="6004560" cy="4563291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Metoda </a:t>
            </a:r>
            <a:r>
              <a:rPr lang="pl-PL" b="1" dirty="0" err="1">
                <a:latin typeface="Segoe UI" panose="020B0502040204020203" pitchFamily="34" charset="0"/>
              </a:rPr>
              <a:t>collect</a:t>
            </a:r>
            <a:r>
              <a:rPr lang="pl-PL" dirty="0">
                <a:latin typeface="Segoe UI" panose="020B0502040204020203" pitchFamily="34" charset="0"/>
              </a:rPr>
              <a:t> pozwala</a:t>
            </a:r>
            <a:r>
              <a:rPr lang="pl-PL" b="1" dirty="0">
                <a:latin typeface="Segoe UI" panose="020B0502040204020203" pitchFamily="34" charset="0"/>
              </a:rPr>
              <a:t> zebrać elementy </a:t>
            </a:r>
            <a:r>
              <a:rPr lang="pl-PL" b="1" dirty="0" err="1" smtClean="0">
                <a:latin typeface="Segoe UI" panose="020B0502040204020203" pitchFamily="34" charset="0"/>
              </a:rPr>
              <a:t>strmienia</a:t>
            </a:r>
            <a:r>
              <a:rPr lang="pl-PL" b="1" dirty="0" smtClean="0">
                <a:latin typeface="Segoe UI" panose="020B0502040204020203" pitchFamily="34" charset="0"/>
              </a:rPr>
              <a:t> do </a:t>
            </a:r>
            <a:r>
              <a:rPr lang="pl-PL" b="1" dirty="0">
                <a:latin typeface="Segoe UI" panose="020B0502040204020203" pitchFamily="34" charset="0"/>
              </a:rPr>
              <a:t>pewnego obiektu docelowego</a:t>
            </a:r>
            <a:r>
              <a:rPr lang="pl-PL" dirty="0">
                <a:latin typeface="Segoe UI" panose="020B0502040204020203" pitchFamily="34" charset="0"/>
              </a:rPr>
              <a:t>. W celu zebrania elementów musimy wykorzystać interfejs </a:t>
            </a:r>
            <a:r>
              <a:rPr lang="pl-PL" b="1" dirty="0" err="1">
                <a:latin typeface="Segoe UI" panose="020B0502040204020203" pitchFamily="34" charset="0"/>
              </a:rPr>
              <a:t>Collector</a:t>
            </a:r>
            <a:r>
              <a:rPr lang="pl-PL" dirty="0">
                <a:latin typeface="Segoe UI" panose="020B0502040204020203" pitchFamily="34" charset="0"/>
              </a:rPr>
              <a:t>, który </a:t>
            </a:r>
            <a:r>
              <a:rPr lang="pl-PL" b="1" dirty="0">
                <a:latin typeface="Segoe UI" panose="020B0502040204020203" pitchFamily="34" charset="0"/>
              </a:rPr>
              <a:t>nie jest interfejsem funkcyjnym</a:t>
            </a:r>
            <a:r>
              <a:rPr lang="pl-PL" dirty="0">
                <a:latin typeface="Segoe UI" panose="020B0502040204020203" pitchFamily="34" charset="0"/>
              </a:rPr>
              <a:t>. Z pomocą przychodzi klasa </a:t>
            </a:r>
            <a:r>
              <a:rPr lang="pl-PL" b="1" dirty="0">
                <a:latin typeface="Segoe UI" panose="020B0502040204020203" pitchFamily="34" charset="0"/>
              </a:rPr>
              <a:t>Collectors</a:t>
            </a:r>
            <a:r>
              <a:rPr lang="pl-PL" dirty="0">
                <a:latin typeface="Segoe UI" panose="020B0502040204020203" pitchFamily="34" charset="0"/>
              </a:rPr>
              <a:t>, która zawiera statyczne metody odpowiedzialne za kumulację elementów strumienia do wskazanej struktury, np. </a:t>
            </a:r>
            <a:r>
              <a:rPr lang="pl-PL" b="1" dirty="0">
                <a:latin typeface="Segoe UI" panose="020B0502040204020203" pitchFamily="34" charset="0"/>
              </a:rPr>
              <a:t>List</a:t>
            </a:r>
            <a:r>
              <a:rPr lang="pl-PL" dirty="0">
                <a:latin typeface="Segoe UI" panose="020B0502040204020203" pitchFamily="34" charset="0"/>
              </a:rPr>
              <a:t>, bądź </a:t>
            </a:r>
            <a:r>
              <a:rPr lang="pl-PL" b="1" dirty="0">
                <a:latin typeface="Segoe UI" panose="020B0502040204020203" pitchFamily="34" charset="0"/>
              </a:rPr>
              <a:t>Set</a:t>
            </a:r>
            <a:r>
              <a:rPr lang="pl-PL" dirty="0">
                <a:latin typeface="Segoe UI" panose="020B0502040204020203" pitchFamily="34" charset="0"/>
              </a:rPr>
              <a:t>.</a:t>
            </a:r>
            <a:endParaRPr lang="pl-PL" b="1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915885"/>
            <a:ext cx="5336311" cy="2853826"/>
          </a:xfrm>
          <a:prstGeom prst="rect">
            <a:avLst/>
          </a:prstGeom>
        </p:spPr>
      </p:pic>
      <p:pic>
        <p:nvPicPr>
          <p:cNvPr id="6" name="Obraz 5" descr="FE_POWER_poziom_pl-1_rgb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6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914400"/>
            <a:ext cx="6527075" cy="1572126"/>
          </a:xfrm>
        </p:spPr>
        <p:txBody>
          <a:bodyPr rtlCol="0" anchor="ctr" anchorCtr="0"/>
          <a:lstStyle/>
          <a:p>
            <a:pPr rtl="0"/>
            <a:r>
              <a:rPr lang="pl-PL" dirty="0" smtClean="0"/>
              <a:t>Dziękuję za uwagę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6" name="Obraz 5" descr="FE_POWER_poziom_pl-1_rg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6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Klasy generyczne</a:t>
            </a:r>
            <a:br>
              <a:rPr lang="pl-PL" dirty="0" smtClean="0"/>
            </a:br>
            <a:r>
              <a:rPr lang="pl-PL" dirty="0" smtClean="0"/>
              <a:t>- kreacja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celu stworzenia obiektu, do którego musimy przekazać wartość typu generycznego, </a:t>
            </a:r>
            <a:r>
              <a:rPr lang="pl-PL" b="1" dirty="0">
                <a:latin typeface="Segoe UI" panose="020B0502040204020203" pitchFamily="34" charset="0"/>
              </a:rPr>
              <a:t>musimy podczas jego tworzenia podać konkretny typ, który zastępuje parametr, np. T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Tak stworzony obiekt możemy przypisać do odpowiedniej referencji, która również powinna mieć informacje, jaki typ generyczny został wyspecyfikowany, tzn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83" y="3522847"/>
            <a:ext cx="1676400" cy="2762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6" y="5263022"/>
            <a:ext cx="6324600" cy="276225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 smtClean="0"/>
              <a:t>Klasy generyczne</a:t>
            </a:r>
            <a:br>
              <a:rPr lang="pl-PL" dirty="0" smtClean="0"/>
            </a:br>
            <a:r>
              <a:rPr lang="pl-PL" dirty="0" smtClean="0"/>
              <a:t>- kreacja</a:t>
            </a:r>
            <a:endParaRPr lang="pl-PL" dirty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Javie, jeżeli referencja, do której przypisujemy tworzony obiekt generyczny, zawiera informacje o typie, </a:t>
            </a:r>
            <a:r>
              <a:rPr lang="pl-PL" b="1" dirty="0">
                <a:latin typeface="Segoe UI" panose="020B0502040204020203" pitchFamily="34" charset="0"/>
              </a:rPr>
              <a:t>typu tego nie musimy powtarzać tworząc obiekt, ale wykorzystanie &lt;&gt; jest ciągle obowiązkowe</a:t>
            </a:r>
            <a:r>
              <a:rPr lang="pl-PL" dirty="0" smtClean="0">
                <a:latin typeface="Segoe UI" panose="020B0502040204020203" pitchFamily="34" charset="0"/>
              </a:rPr>
              <a:t>: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Z kolei typ ten musimy wyspecyfikować podczas tworzenia obiektu, jeżeli korzystamy ze słowa kluczowego </a:t>
            </a:r>
            <a:r>
              <a:rPr lang="pl-PL" dirty="0" err="1">
                <a:latin typeface="Segoe UI" panose="020B0502040204020203" pitchFamily="34" charset="0"/>
              </a:rPr>
              <a:t>var</a:t>
            </a:r>
            <a:r>
              <a:rPr lang="pl-PL" dirty="0">
                <a:latin typeface="Segoe UI" panose="020B0502040204020203" pitchFamily="34" charset="0"/>
              </a:rPr>
              <a:t>, np</a:t>
            </a:r>
            <a:r>
              <a:rPr lang="pl-PL" dirty="0" smtClean="0">
                <a:latin typeface="Segoe UI" panose="020B0502040204020203" pitchFamily="34" charset="0"/>
              </a:rPr>
              <a:t>.: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05" y="3613921"/>
            <a:ext cx="4476750" cy="25717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317" y="5159965"/>
            <a:ext cx="3362325" cy="247650"/>
          </a:xfrm>
          <a:prstGeom prst="rect">
            <a:avLst/>
          </a:prstGeom>
        </p:spPr>
      </p:pic>
      <p:pic>
        <p:nvPicPr>
          <p:cNvPr id="9" name="Obraz 8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7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=""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661852"/>
            <a:ext cx="5826035" cy="1572126"/>
          </a:xfrm>
        </p:spPr>
        <p:txBody>
          <a:bodyPr rtlCol="0"/>
          <a:lstStyle/>
          <a:p>
            <a:r>
              <a:rPr lang="pl-PL" dirty="0"/>
              <a:t>Ilość typów generycznych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=""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50721"/>
            <a:ext cx="6004560" cy="4086352"/>
          </a:xfrm>
        </p:spPr>
        <p:txBody>
          <a:bodyPr rtlCol="0"/>
          <a:lstStyle/>
          <a:p>
            <a:r>
              <a:rPr lang="pl-PL" dirty="0">
                <a:latin typeface="Segoe UI" panose="020B0502040204020203" pitchFamily="34" charset="0"/>
              </a:rPr>
              <a:t>W ramach jednej klasy można zadeklarować wiele typów generycznych, które będą częścią klasy. Każdy parametr typu powinien być deklarowany jako unikalny znak zgodnie z konwencją.</a:t>
            </a:r>
          </a:p>
          <a:p>
            <a:endParaRPr lang="pl-PL" dirty="0">
              <a:latin typeface="Segoe UI" panose="020B0502040204020203" pitchFamily="34" charset="0"/>
            </a:endParaRPr>
          </a:p>
          <a:p>
            <a:r>
              <a:rPr lang="pl-PL" dirty="0" smtClean="0">
                <a:latin typeface="Segoe UI" panose="020B0502040204020203" pitchFamily="34" charset="0"/>
              </a:rPr>
              <a:t>Kolejny przykład </a:t>
            </a:r>
            <a:r>
              <a:rPr lang="pl-PL" dirty="0">
                <a:latin typeface="Segoe UI" panose="020B0502040204020203" pitchFamily="34" charset="0"/>
              </a:rPr>
              <a:t>definiuje parę dwóch generycznych obiektów. Zarówno pole </a:t>
            </a:r>
            <a:r>
              <a:rPr lang="pl-PL" b="1" dirty="0" err="1">
                <a:latin typeface="Segoe UI" panose="020B0502040204020203" pitchFamily="34" charset="0"/>
              </a:rPr>
              <a:t>key</a:t>
            </a:r>
            <a:r>
              <a:rPr lang="pl-PL" dirty="0">
                <a:latin typeface="Segoe UI" panose="020B0502040204020203" pitchFamily="34" charset="0"/>
              </a:rPr>
              <a:t> jak i pole </a:t>
            </a:r>
            <a:r>
              <a:rPr lang="pl-PL" b="1" dirty="0" err="1">
                <a:latin typeface="Segoe UI" panose="020B0502040204020203" pitchFamily="34" charset="0"/>
              </a:rPr>
              <a:t>value</a:t>
            </a:r>
            <a:r>
              <a:rPr lang="pl-PL" dirty="0">
                <a:latin typeface="Segoe UI" panose="020B0502040204020203" pitchFamily="34" charset="0"/>
              </a:rPr>
              <a:t> może </a:t>
            </a:r>
            <a:r>
              <a:rPr lang="pl-PL" b="1" dirty="0">
                <a:latin typeface="Segoe UI" panose="020B0502040204020203" pitchFamily="34" charset="0"/>
              </a:rPr>
              <a:t>mieć dowolny typ</a:t>
            </a:r>
            <a:r>
              <a:rPr lang="pl-PL" dirty="0" smtClean="0">
                <a:latin typeface="Segoe UI" panose="020B0502040204020203" pitchFamily="34" charset="0"/>
              </a:rPr>
              <a:t>.</a:t>
            </a:r>
            <a:endParaRPr lang="pl-PL" dirty="0">
              <a:latin typeface="Segoe UI" panose="020B0502040204020203" pitchFamily="34" charset="0"/>
            </a:endParaRPr>
          </a:p>
          <a:p>
            <a:r>
              <a:rPr lang="pl-PL" dirty="0">
                <a:latin typeface="Segoe UI" panose="020B0502040204020203" pitchFamily="34" charset="0"/>
              </a:rPr>
              <a:t>Tworzenie instancji w przypadku powyższej klasy będzie wyglądać następująco:</a:t>
            </a:r>
          </a:p>
          <a:p>
            <a:endParaRPr lang="pl-PL" dirty="0" smtClean="0">
              <a:latin typeface="Segoe UI" panose="020B0502040204020203" pitchFamily="34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95" y="1447915"/>
            <a:ext cx="3067050" cy="37338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33" y="5898960"/>
            <a:ext cx="4533900" cy="276225"/>
          </a:xfrm>
          <a:prstGeom prst="rect">
            <a:avLst/>
          </a:prstGeom>
        </p:spPr>
      </p:pic>
      <p:pic>
        <p:nvPicPr>
          <p:cNvPr id="7" name="Obraz 6" descr="FE_POWER_poziom_pl-1_rgb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25" y="0"/>
            <a:ext cx="5734050" cy="71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3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lansowanie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E523B95F-FE8A-4050-B7D3-07FCB44BA11D}"/>
    </a:ext>
  </a:extLst>
</a:theme>
</file>

<file path=ppt/theme/theme2.xml><?xml version="1.0" encoding="utf-8"?>
<a:theme xmlns:a="http://schemas.openxmlformats.org/drawingml/2006/main" name="Źródło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88014416-82E3-4901-A6EB-A7533E13711A}"/>
    </a:ext>
  </a:extLst>
</a:theme>
</file>

<file path=ppt/theme/theme3.xml><?xml version="1.0" encoding="utf-8"?>
<a:theme xmlns:a="http://schemas.openxmlformats.org/drawingml/2006/main" name="Gwiazda pokazu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324619C8-72F0-4AD6-B8AA-F78D9D8E3C90}"/>
    </a:ext>
  </a:extLst>
</a:theme>
</file>

<file path=ppt/theme/theme4.xml><?xml version="1.0" encoding="utf-8"?>
<a:theme xmlns:a="http://schemas.openxmlformats.org/drawingml/2006/main" name="Zabawy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604839_TF78479028_Win32" id="{FD91B289-6E7A-4D2F-A76C-3A71B0829F2D}" vid="{B1B6EF51-AEAD-40DA-9E4E-44B20780FAF7}"/>
    </a:ext>
  </a:extLst>
</a:theme>
</file>

<file path=ppt/theme/theme5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tf78479028_win32</Template>
  <TotalTime>0</TotalTime>
  <Words>2464</Words>
  <Application>Microsoft Office PowerPoint</Application>
  <PresentationFormat>Panoramiczny</PresentationFormat>
  <Paragraphs>308</Paragraphs>
  <Slides>66</Slides>
  <Notes>66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4</vt:i4>
      </vt:variant>
      <vt:variant>
        <vt:lpstr>Tytuły slajdów</vt:lpstr>
      </vt:variant>
      <vt:variant>
        <vt:i4>66</vt:i4>
      </vt:variant>
    </vt:vector>
  </HeadingPairs>
  <TitlesOfParts>
    <vt:vector size="74" baseType="lpstr">
      <vt:lpstr>Arial</vt:lpstr>
      <vt:lpstr>Calibri</vt:lpstr>
      <vt:lpstr>Segoe UI</vt:lpstr>
      <vt:lpstr>Segoe UI Light</vt:lpstr>
      <vt:lpstr>Balansowanie</vt:lpstr>
      <vt:lpstr>Źródło</vt:lpstr>
      <vt:lpstr>Gwiazda pokazu</vt:lpstr>
      <vt:lpstr>Zabawy</vt:lpstr>
      <vt:lpstr>Java Foundations:  Exam Number: 1Z0-811</vt:lpstr>
      <vt:lpstr>ZAKRES SZKOLENIA – dzień 2</vt:lpstr>
      <vt:lpstr>KOLEKCJE I TYPY GENERYCZNE</vt:lpstr>
      <vt:lpstr>Typy generyczne</vt:lpstr>
      <vt:lpstr>Typy generyczne - przykład</vt:lpstr>
      <vt:lpstr>Typy generyczne Konwencja nazewnicza</vt:lpstr>
      <vt:lpstr>Klasy generyczne - kreacja</vt:lpstr>
      <vt:lpstr>Klasy generyczne - kreacja</vt:lpstr>
      <vt:lpstr>Ilość typów generycznych</vt:lpstr>
      <vt:lpstr>Rozszerzanie klasy generycznej</vt:lpstr>
      <vt:lpstr>METODY GENERYCZNE</vt:lpstr>
      <vt:lpstr>podtypy</vt:lpstr>
      <vt:lpstr>kolekcje</vt:lpstr>
      <vt:lpstr>kolekcje</vt:lpstr>
      <vt:lpstr>interfejsy</vt:lpstr>
      <vt:lpstr>interfejsy</vt:lpstr>
      <vt:lpstr>Set </vt:lpstr>
      <vt:lpstr>Set </vt:lpstr>
      <vt:lpstr>list </vt:lpstr>
      <vt:lpstr>Arraylist vs linkedlist </vt:lpstr>
      <vt:lpstr>MAP</vt:lpstr>
      <vt:lpstr>MAP</vt:lpstr>
      <vt:lpstr>MAP</vt:lpstr>
      <vt:lpstr>MAP - implementacje</vt:lpstr>
      <vt:lpstr>MAP – implementacje - przykłady</vt:lpstr>
      <vt:lpstr>KLASA ARRAYS</vt:lpstr>
      <vt:lpstr>KLASA ARRAYS</vt:lpstr>
      <vt:lpstr>KLASA COLLECTIONS</vt:lpstr>
      <vt:lpstr>KLASA COLLECTIONS</vt:lpstr>
      <vt:lpstr>Interfejsy funkcyjne</vt:lpstr>
      <vt:lpstr>INTERFEJSY FUNKCYJNE</vt:lpstr>
      <vt:lpstr>INTERFEJSY FUNKCYJNE</vt:lpstr>
      <vt:lpstr>@FunctionalInterface</vt:lpstr>
      <vt:lpstr>DEFAULT</vt:lpstr>
      <vt:lpstr>Wyrażenie lambda </vt:lpstr>
      <vt:lpstr>Wyrażenia lambda </vt:lpstr>
      <vt:lpstr>SKŁADNIA WYRAŻENIA LAMBDA</vt:lpstr>
      <vt:lpstr>SKŁADNIA WYRAŻENIA LAMBDA</vt:lpstr>
      <vt:lpstr>LAMBDA – przykład 1</vt:lpstr>
      <vt:lpstr>LAMBDA – przykład 2</vt:lpstr>
      <vt:lpstr>LAMBDA – przykład 3</vt:lpstr>
      <vt:lpstr>REFERENCJE METOD</vt:lpstr>
      <vt:lpstr>REFERENCJE METOD</vt:lpstr>
      <vt:lpstr>Interfejsy funkcyjne - podsumowanie</vt:lpstr>
      <vt:lpstr>optional</vt:lpstr>
      <vt:lpstr>Optional - kreacja</vt:lpstr>
      <vt:lpstr>Optional – sprawdzanie wartości</vt:lpstr>
      <vt:lpstr>Pobieranie wartości</vt:lpstr>
      <vt:lpstr>Pobieranie wartości</vt:lpstr>
      <vt:lpstr>Pobieranie wartości</vt:lpstr>
      <vt:lpstr>JAVA STREAM API</vt:lpstr>
      <vt:lpstr>STRUMIENIE A KOLEKCJE</vt:lpstr>
      <vt:lpstr>STRUMIENIE A KOLEKCJE</vt:lpstr>
      <vt:lpstr>STRUMIENIE A KOLEKCJE</vt:lpstr>
      <vt:lpstr>STRUMIENIE A KOLEKCJE - przykład</vt:lpstr>
      <vt:lpstr>STRUMIENIE - kreacja</vt:lpstr>
      <vt:lpstr>STRUMIENIE - kreacja</vt:lpstr>
      <vt:lpstr>Operacje na strumieniach</vt:lpstr>
      <vt:lpstr>Operacje na strumieniach</vt:lpstr>
      <vt:lpstr>Operacje na strumieniach</vt:lpstr>
      <vt:lpstr>Operacje pośrednie  - MAP</vt:lpstr>
      <vt:lpstr>Operacje pośrednie -filter</vt:lpstr>
      <vt:lpstr>Operacje pośrednie -distinct</vt:lpstr>
      <vt:lpstr>Operacje terminalne -foreach</vt:lpstr>
      <vt:lpstr>Operacje terminalne - collect </vt:lpstr>
      <vt:lpstr>Dziękuję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2022-08-21T09:49:54Z</dcterms:created>
  <dcterms:modified xsi:type="dcterms:W3CDTF">2023-04-25T17:49:06Z</dcterms:modified>
</cp:coreProperties>
</file>